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5_16C0EB63.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6"/>
  </p:notesMasterIdLst>
  <p:sldIdLst>
    <p:sldId id="257" r:id="rId5"/>
    <p:sldId id="258" r:id="rId6"/>
    <p:sldId id="274" r:id="rId7"/>
    <p:sldId id="260" r:id="rId8"/>
    <p:sldId id="277" r:id="rId9"/>
    <p:sldId id="282" r:id="rId10"/>
    <p:sldId id="283" r:id="rId11"/>
    <p:sldId id="284" r:id="rId12"/>
    <p:sldId id="279" r:id="rId13"/>
    <p:sldId id="276"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4ACFFD-8803-2CDC-EA55-6CF30F38FC01}" name="Priscilla Norfleet" initials="PN" userId="S::pnorfleet@gsg.ag::44bd70df-34e3-4440-84c8-3de3e8d045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 Van Ausdal" initials="EVA" lastIdx="1" clrIdx="0">
    <p:extLst>
      <p:ext uri="{19B8F6BF-5375-455C-9EA6-DF929625EA0E}">
        <p15:presenceInfo xmlns:p15="http://schemas.microsoft.com/office/powerpoint/2012/main" userId="S-1-5-21-2280219223-3187006760-654853338-798482" providerId="AD"/>
      </p:ext>
    </p:extLst>
  </p:cmAuthor>
  <p:cmAuthor id="2" name="PERONNET, Anne" initials="PA" lastIdx="17" clrIdx="1">
    <p:extLst>
      <p:ext uri="{19B8F6BF-5375-455C-9EA6-DF929625EA0E}">
        <p15:presenceInfo xmlns:p15="http://schemas.microsoft.com/office/powerpoint/2012/main" userId="S-1-5-21-3646894847-3385745438-3572752260-15479" providerId="AD"/>
      </p:ext>
    </p:extLst>
  </p:cmAuthor>
  <p:cmAuthor id="3" name="TELLEZ, ANTONIETA [AG/7879]" initials="TA[" lastIdx="5" clrIdx="2">
    <p:extLst>
      <p:ext uri="{19B8F6BF-5375-455C-9EA6-DF929625EA0E}">
        <p15:presenceInfo xmlns:p15="http://schemas.microsoft.com/office/powerpoint/2012/main" userId="S-1-5-21-2066316708-82846456-1609722162-85108" providerId="AD"/>
      </p:ext>
    </p:extLst>
  </p:cmAuthor>
  <p:cmAuthor id="4" name="Eric Van Ausdal2" initials="EA" lastIdx="0" clrIdx="3"/>
  <p:cmAuthor id="5" name="Alan Wier" initials="AW" lastIdx="4" clrIdx="4">
    <p:extLst>
      <p:ext uri="{19B8F6BF-5375-455C-9EA6-DF929625EA0E}">
        <p15:presenceInfo xmlns:p15="http://schemas.microsoft.com/office/powerpoint/2012/main" userId="S::alan.wier@seeds-excellence.com::41d917b9-72f5-4416-a12d-965419133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478BB-C151-49D0-974E-49A43DAE5E5C}" v="2" dt="2023-10-02T22:12:57.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142" autoAdjust="0"/>
  </p:normalViewPr>
  <p:slideViewPr>
    <p:cSldViewPr snapToGrid="0">
      <p:cViewPr varScale="1">
        <p:scale>
          <a:sx n="64" d="100"/>
          <a:sy n="64" d="100"/>
        </p:scale>
        <p:origin x="712"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Holdgreve" userId="ebc839e0-fbd1-4c0c-b9cf-87027d3617e3" providerId="ADAL" clId="{692BC8E0-AAFE-4363-A171-DFDF6107FFF3}"/>
    <pc:docChg chg="custSel delSld modSld">
      <pc:chgData name="Chris Holdgreve" userId="ebc839e0-fbd1-4c0c-b9cf-87027d3617e3" providerId="ADAL" clId="{692BC8E0-AAFE-4363-A171-DFDF6107FFF3}" dt="2021-04-28T16:42:40.440" v="129" actId="15"/>
      <pc:docMkLst>
        <pc:docMk/>
      </pc:docMkLst>
      <pc:sldChg chg="modSp modAnim delCm">
        <pc:chgData name="Chris Holdgreve" userId="ebc839e0-fbd1-4c0c-b9cf-87027d3617e3" providerId="ADAL" clId="{692BC8E0-AAFE-4363-A171-DFDF6107FFF3}" dt="2021-04-28T16:42:40.440" v="129" actId="15"/>
        <pc:sldMkLst>
          <pc:docMk/>
          <pc:sldMk cId="3125258219" sldId="260"/>
        </pc:sldMkLst>
        <pc:spChg chg="mod">
          <ac:chgData name="Chris Holdgreve" userId="ebc839e0-fbd1-4c0c-b9cf-87027d3617e3" providerId="ADAL" clId="{692BC8E0-AAFE-4363-A171-DFDF6107FFF3}" dt="2021-04-28T16:42:40.440" v="129" actId="15"/>
          <ac:spMkLst>
            <pc:docMk/>
            <pc:sldMk cId="3125258219" sldId="260"/>
            <ac:spMk id="4" creationId="{00000000-0000-0000-0000-000000000000}"/>
          </ac:spMkLst>
        </pc:spChg>
      </pc:sldChg>
      <pc:sldChg chg="del">
        <pc:chgData name="Chris Holdgreve" userId="ebc839e0-fbd1-4c0c-b9cf-87027d3617e3" providerId="ADAL" clId="{692BC8E0-AAFE-4363-A171-DFDF6107FFF3}" dt="2021-04-28T16:39:18.628" v="0" actId="47"/>
        <pc:sldMkLst>
          <pc:docMk/>
          <pc:sldMk cId="1345676543" sldId="270"/>
        </pc:sldMkLst>
      </pc:sldChg>
      <pc:sldChg chg="del">
        <pc:chgData name="Chris Holdgreve" userId="ebc839e0-fbd1-4c0c-b9cf-87027d3617e3" providerId="ADAL" clId="{692BC8E0-AAFE-4363-A171-DFDF6107FFF3}" dt="2021-04-28T16:39:39.386" v="4" actId="47"/>
        <pc:sldMkLst>
          <pc:docMk/>
          <pc:sldMk cId="3323622037" sldId="272"/>
        </pc:sldMkLst>
      </pc:sldChg>
      <pc:sldChg chg="del">
        <pc:chgData name="Chris Holdgreve" userId="ebc839e0-fbd1-4c0c-b9cf-87027d3617e3" providerId="ADAL" clId="{692BC8E0-AAFE-4363-A171-DFDF6107FFF3}" dt="2021-04-28T16:39:19.564" v="1" actId="47"/>
        <pc:sldMkLst>
          <pc:docMk/>
          <pc:sldMk cId="628346950" sldId="281"/>
        </pc:sldMkLst>
      </pc:sldChg>
      <pc:sldChg chg="del">
        <pc:chgData name="Chris Holdgreve" userId="ebc839e0-fbd1-4c0c-b9cf-87027d3617e3" providerId="ADAL" clId="{692BC8E0-AAFE-4363-A171-DFDF6107FFF3}" dt="2021-04-28T16:39:32.557" v="2" actId="47"/>
        <pc:sldMkLst>
          <pc:docMk/>
          <pc:sldMk cId="3508066477" sldId="285"/>
        </pc:sldMkLst>
      </pc:sldChg>
      <pc:sldChg chg="del">
        <pc:chgData name="Chris Holdgreve" userId="ebc839e0-fbd1-4c0c-b9cf-87027d3617e3" providerId="ADAL" clId="{692BC8E0-AAFE-4363-A171-DFDF6107FFF3}" dt="2021-04-28T16:39:33.211" v="3" actId="47"/>
        <pc:sldMkLst>
          <pc:docMk/>
          <pc:sldMk cId="3222823621" sldId="286"/>
        </pc:sldMkLst>
      </pc:sldChg>
    </pc:docChg>
  </pc:docChgLst>
  <pc:docChgLst>
    <pc:chgData name="Priscilla Norfleet" userId="44bd70df-34e3-4440-84c8-3de3e8d0457c" providerId="ADAL" clId="{63B478BB-C151-49D0-974E-49A43DAE5E5C}"/>
    <pc:docChg chg="modSld">
      <pc:chgData name="Priscilla Norfleet" userId="44bd70df-34e3-4440-84c8-3de3e8d0457c" providerId="ADAL" clId="{63B478BB-C151-49D0-974E-49A43DAE5E5C}" dt="2023-10-02T22:12:57.675" v="3" actId="2711"/>
      <pc:docMkLst>
        <pc:docMk/>
      </pc:docMkLst>
      <pc:sldChg chg="modSp mod">
        <pc:chgData name="Priscilla Norfleet" userId="44bd70df-34e3-4440-84c8-3de3e8d0457c" providerId="ADAL" clId="{63B478BB-C151-49D0-974E-49A43DAE5E5C}" dt="2023-10-02T22:12:57.675" v="3" actId="2711"/>
        <pc:sldMkLst>
          <pc:docMk/>
          <pc:sldMk cId="921681510" sldId="274"/>
        </pc:sldMkLst>
        <pc:spChg chg="mod">
          <ac:chgData name="Priscilla Norfleet" userId="44bd70df-34e3-4440-84c8-3de3e8d0457c" providerId="ADAL" clId="{63B478BB-C151-49D0-974E-49A43DAE5E5C}" dt="2023-10-02T22:12:57.675" v="3" actId="2711"/>
          <ac:spMkLst>
            <pc:docMk/>
            <pc:sldMk cId="921681510" sldId="274"/>
            <ac:spMk id="3" creationId="{00000000-0000-0000-0000-000000000000}"/>
          </ac:spMkLst>
        </pc:spChg>
      </pc:sldChg>
    </pc:docChg>
  </pc:docChgLst>
  <pc:docChgLst>
    <pc:chgData name="Priscilla Norfleet" userId="44bd70df-34e3-4440-84c8-3de3e8d0457c" providerId="ADAL" clId="{F3878EA7-C09D-49D9-B1A8-7B40F21AFBA1}"/>
    <pc:docChg chg="custSel modSld modMainMaster">
      <pc:chgData name="Priscilla Norfleet" userId="44bd70df-34e3-4440-84c8-3de3e8d0457c" providerId="ADAL" clId="{F3878EA7-C09D-49D9-B1A8-7B40F21AFBA1}" dt="2023-07-31T17:47:35.976" v="23" actId="12"/>
      <pc:docMkLst>
        <pc:docMk/>
      </pc:docMkLst>
      <pc:sldChg chg="modNotesTx">
        <pc:chgData name="Priscilla Norfleet" userId="44bd70df-34e3-4440-84c8-3de3e8d0457c" providerId="ADAL" clId="{F3878EA7-C09D-49D9-B1A8-7B40F21AFBA1}" dt="2023-07-31T17:44:45.210" v="18" actId="20577"/>
        <pc:sldMkLst>
          <pc:docMk/>
          <pc:sldMk cId="4259928393" sldId="258"/>
        </pc:sldMkLst>
      </pc:sldChg>
      <pc:sldChg chg="modSp">
        <pc:chgData name="Priscilla Norfleet" userId="44bd70df-34e3-4440-84c8-3de3e8d0457c" providerId="ADAL" clId="{F3878EA7-C09D-49D9-B1A8-7B40F21AFBA1}" dt="2023-07-31T17:45:18.769" v="20" actId="20577"/>
        <pc:sldMkLst>
          <pc:docMk/>
          <pc:sldMk cId="3125258219" sldId="260"/>
        </pc:sldMkLst>
        <pc:spChg chg="mod">
          <ac:chgData name="Priscilla Norfleet" userId="44bd70df-34e3-4440-84c8-3de3e8d0457c" providerId="ADAL" clId="{F3878EA7-C09D-49D9-B1A8-7B40F21AFBA1}" dt="2023-07-31T17:45:18.769" v="20" actId="20577"/>
          <ac:spMkLst>
            <pc:docMk/>
            <pc:sldMk cId="3125258219" sldId="260"/>
            <ac:spMk id="4" creationId="{00000000-0000-0000-0000-000000000000}"/>
          </ac:spMkLst>
        </pc:spChg>
      </pc:sldChg>
      <pc:sldChg chg="modSp mod">
        <pc:chgData name="Priscilla Norfleet" userId="44bd70df-34e3-4440-84c8-3de3e8d0457c" providerId="ADAL" clId="{F3878EA7-C09D-49D9-B1A8-7B40F21AFBA1}" dt="2023-07-31T17:47:35.976" v="23" actId="12"/>
        <pc:sldMkLst>
          <pc:docMk/>
          <pc:sldMk cId="717356012" sldId="275"/>
        </pc:sldMkLst>
        <pc:spChg chg="mod">
          <ac:chgData name="Priscilla Norfleet" userId="44bd70df-34e3-4440-84c8-3de3e8d0457c" providerId="ADAL" clId="{F3878EA7-C09D-49D9-B1A8-7B40F21AFBA1}" dt="2023-07-31T17:47:35.976" v="23" actId="12"/>
          <ac:spMkLst>
            <pc:docMk/>
            <pc:sldMk cId="717356012" sldId="275"/>
            <ac:spMk id="4" creationId="{00000000-0000-0000-0000-000000000000}"/>
          </ac:spMkLst>
        </pc:spChg>
      </pc:sldChg>
      <pc:sldChg chg="addCm">
        <pc:chgData name="Priscilla Norfleet" userId="44bd70df-34e3-4440-84c8-3de3e8d0457c" providerId="ADAL" clId="{F3878EA7-C09D-49D9-B1A8-7B40F21AFBA1}" dt="2023-07-31T17:45:34.841" v="21"/>
        <pc:sldMkLst>
          <pc:docMk/>
          <pc:sldMk cId="381741923" sldId="277"/>
        </pc:sldMkLst>
        <pc:extLst>
          <p:ext xmlns:p="http://schemas.openxmlformats.org/presentationml/2006/main" uri="{D6D511B9-2390-475A-947B-AFAB55BFBCF1}">
            <pc226:cmChg xmlns:pc226="http://schemas.microsoft.com/office/powerpoint/2022/06/main/command" chg="add">
              <pc226:chgData name="Priscilla Norfleet" userId="44bd70df-34e3-4440-84c8-3de3e8d0457c" providerId="ADAL" clId="{F3878EA7-C09D-49D9-B1A8-7B40F21AFBA1}" dt="2023-07-31T17:45:34.841" v="21"/>
              <pc2:cmMkLst xmlns:pc2="http://schemas.microsoft.com/office/powerpoint/2019/9/main/command">
                <pc:docMk/>
                <pc:sldMk cId="381741923" sldId="277"/>
                <pc2:cmMk id="{5144C372-A101-49C8-A2D3-2D2C03338283}"/>
              </pc2:cmMkLst>
            </pc226:cmChg>
          </p:ext>
        </pc:extLst>
      </pc:sldChg>
      <pc:sldMasterChg chg="modSldLayout">
        <pc:chgData name="Priscilla Norfleet" userId="44bd70df-34e3-4440-84c8-3de3e8d0457c" providerId="ADAL" clId="{F3878EA7-C09D-49D9-B1A8-7B40F21AFBA1}" dt="2023-07-31T16:17:31.805" v="16" actId="1076"/>
        <pc:sldMasterMkLst>
          <pc:docMk/>
          <pc:sldMasterMk cId="355472258" sldId="2147483661"/>
        </pc:sldMasterMkLst>
        <pc:sldLayoutChg chg="addSp delSp modSp mod">
          <pc:chgData name="Priscilla Norfleet" userId="44bd70df-34e3-4440-84c8-3de3e8d0457c" providerId="ADAL" clId="{F3878EA7-C09D-49D9-B1A8-7B40F21AFBA1}" dt="2023-07-31T16:15:55.176" v="10" actId="478"/>
          <pc:sldLayoutMkLst>
            <pc:docMk/>
            <pc:sldMasterMk cId="355472258" sldId="2147483661"/>
            <pc:sldLayoutMk cId="716003334" sldId="2147483660"/>
          </pc:sldLayoutMkLst>
          <pc:spChg chg="del mod">
            <ac:chgData name="Priscilla Norfleet" userId="44bd70df-34e3-4440-84c8-3de3e8d0457c" providerId="ADAL" clId="{F3878EA7-C09D-49D9-B1A8-7B40F21AFBA1}" dt="2023-07-31T16:15:55.176" v="10" actId="478"/>
            <ac:spMkLst>
              <pc:docMk/>
              <pc:sldMasterMk cId="355472258" sldId="2147483661"/>
              <pc:sldLayoutMk cId="716003334" sldId="2147483660"/>
              <ac:spMk id="22" creationId="{00000000-0000-0000-0000-000000000000}"/>
            </ac:spMkLst>
          </pc:spChg>
          <pc:picChg chg="add mod">
            <ac:chgData name="Priscilla Norfleet" userId="44bd70df-34e3-4440-84c8-3de3e8d0457c" providerId="ADAL" clId="{F3878EA7-C09D-49D9-B1A8-7B40F21AFBA1}" dt="2023-07-31T16:15:47.760" v="8" actId="1076"/>
            <ac:picMkLst>
              <pc:docMk/>
              <pc:sldMasterMk cId="355472258" sldId="2147483661"/>
              <pc:sldLayoutMk cId="716003334" sldId="2147483660"/>
              <ac:picMk id="5" creationId="{B211BB74-7B49-3BCE-F752-C51B6BFDB247}"/>
            </ac:picMkLst>
          </pc:picChg>
          <pc:picChg chg="del mod">
            <ac:chgData name="Priscilla Norfleet" userId="44bd70df-34e3-4440-84c8-3de3e8d0457c" providerId="ADAL" clId="{F3878EA7-C09D-49D9-B1A8-7B40F21AFBA1}" dt="2023-07-31T16:15:04.141" v="1" actId="478"/>
            <ac:picMkLst>
              <pc:docMk/>
              <pc:sldMasterMk cId="355472258" sldId="2147483661"/>
              <pc:sldLayoutMk cId="716003334" sldId="2147483660"/>
              <ac:picMk id="6" creationId="{00000000-0000-0000-0000-000000000000}"/>
            </ac:picMkLst>
          </pc:picChg>
        </pc:sldLayoutChg>
        <pc:sldLayoutChg chg="addSp delSp modSp mod">
          <pc:chgData name="Priscilla Norfleet" userId="44bd70df-34e3-4440-84c8-3de3e8d0457c" providerId="ADAL" clId="{F3878EA7-C09D-49D9-B1A8-7B40F21AFBA1}" dt="2023-07-31T16:17:31.805" v="16" actId="1076"/>
          <pc:sldLayoutMkLst>
            <pc:docMk/>
            <pc:sldMasterMk cId="355472258" sldId="2147483661"/>
            <pc:sldLayoutMk cId="1705817079" sldId="2147483662"/>
          </pc:sldLayoutMkLst>
          <pc:picChg chg="add mod">
            <ac:chgData name="Priscilla Norfleet" userId="44bd70df-34e3-4440-84c8-3de3e8d0457c" providerId="ADAL" clId="{F3878EA7-C09D-49D9-B1A8-7B40F21AFBA1}" dt="2023-07-31T16:17:31.805" v="16" actId="1076"/>
            <ac:picMkLst>
              <pc:docMk/>
              <pc:sldMasterMk cId="355472258" sldId="2147483661"/>
              <pc:sldLayoutMk cId="1705817079" sldId="2147483662"/>
              <ac:picMk id="3" creationId="{6BF9DDD8-C363-3876-F019-C2F7E09DB6C6}"/>
            </ac:picMkLst>
          </pc:picChg>
          <pc:picChg chg="del">
            <ac:chgData name="Priscilla Norfleet" userId="44bd70df-34e3-4440-84c8-3de3e8d0457c" providerId="ADAL" clId="{F3878EA7-C09D-49D9-B1A8-7B40F21AFBA1}" dt="2023-07-31T16:17:15.426" v="11" actId="478"/>
            <ac:picMkLst>
              <pc:docMk/>
              <pc:sldMasterMk cId="355472258" sldId="2147483661"/>
              <pc:sldLayoutMk cId="1705817079" sldId="2147483662"/>
              <ac:picMk id="20" creationId="{00000000-0000-0000-0000-000000000000}"/>
            </ac:picMkLst>
          </pc:picChg>
        </pc:sldLayoutChg>
      </pc:sldMasterChg>
    </pc:docChg>
  </pc:docChgLst>
</pc:chgInfo>
</file>

<file path=ppt/comments/modernComment_115_16C0EB63.xml><?xml version="1.0" encoding="utf-8"?>
<p188:cmLst xmlns:a="http://schemas.openxmlformats.org/drawingml/2006/main" xmlns:r="http://schemas.openxmlformats.org/officeDocument/2006/relationships" xmlns:p188="http://schemas.microsoft.com/office/powerpoint/2018/8/main">
  <p188:cm id="{5144C372-A101-49C8-A2D3-2D2C03338283}" authorId="{ED4ACFFD-8803-2CDC-EA55-6CF30F38FC01}" created="2023-07-31T17:45:34.762">
    <ac:deMkLst xmlns:ac="http://schemas.microsoft.com/office/drawing/2013/main/command">
      <pc:docMk xmlns:pc="http://schemas.microsoft.com/office/powerpoint/2013/main/command"/>
      <pc:sldMk xmlns:pc="http://schemas.microsoft.com/office/powerpoint/2013/main/command" cId="381741923" sldId="277"/>
      <ac:picMk id="7" creationId="{DA060925-73EB-4968-AF11-2DB6A55575FC}"/>
    </ac:deMkLst>
    <p188:txBody>
      <a:bodyPr/>
      <a:lstStyle/>
      <a:p>
        <a:r>
          <a:rPr lang="en-US"/>
          <a:t>I would advise replacing visuals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47BB6-E859-47A9-896F-0305AF55FFA4}"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A110B-F023-4A77-80C5-74620B26FFE4}" type="slidenum">
              <a:rPr lang="en-US" smtClean="0"/>
              <a:t>‹#›</a:t>
            </a:fld>
            <a:endParaRPr lang="en-US"/>
          </a:p>
        </p:txBody>
      </p:sp>
    </p:spTree>
    <p:extLst>
      <p:ext uri="{BB962C8B-B14F-4D97-AF65-F5344CB8AC3E}">
        <p14:creationId xmlns:p14="http://schemas.microsoft.com/office/powerpoint/2010/main" val="144309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26A110B-F023-4A77-80C5-74620B26FFE4}" type="slidenum">
              <a:rPr lang="en-US" smtClean="0"/>
              <a:t>1</a:t>
            </a:fld>
            <a:endParaRPr lang="en-US"/>
          </a:p>
        </p:txBody>
      </p:sp>
    </p:spTree>
    <p:extLst>
      <p:ext uri="{BB962C8B-B14F-4D97-AF65-F5344CB8AC3E}">
        <p14:creationId xmlns:p14="http://schemas.microsoft.com/office/powerpoint/2010/main" val="242939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construct used to transform the host plant is typically comprised of one or more genes of interest coupled with specific regulating elements (e.g., promoters, terminators, transit peptides, etc</a:t>
            </a:r>
            <a:r>
              <a:rPr lang="en-US" sz="1200" i="1" dirty="0"/>
              <a:t>.</a:t>
            </a:r>
            <a:r>
              <a:rPr lang="en-US" sz="1200" dirty="0"/>
              <a:t>). </a:t>
            </a:r>
          </a:p>
          <a:p>
            <a:endParaRPr lang="en-US" sz="1200" dirty="0"/>
          </a:p>
          <a:p>
            <a:r>
              <a:rPr lang="en-US" sz="1200" dirty="0"/>
              <a:t>It is usual practice to identify or confirm the identity of the coding and non-coding sequences that will be inserted into the host genome.</a:t>
            </a:r>
          </a:p>
          <a:p>
            <a:endParaRPr lang="en-US" dirty="0"/>
          </a:p>
        </p:txBody>
      </p:sp>
      <p:sp>
        <p:nvSpPr>
          <p:cNvPr id="4" name="Slide Number Placeholder 3"/>
          <p:cNvSpPr>
            <a:spLocks noGrp="1"/>
          </p:cNvSpPr>
          <p:nvPr>
            <p:ph type="sldNum" sz="quarter" idx="10"/>
          </p:nvPr>
        </p:nvSpPr>
        <p:spPr/>
        <p:txBody>
          <a:bodyPr/>
          <a:lstStyle/>
          <a:p>
            <a:fld id="{B26A110B-F023-4A77-80C5-74620B26FFE4}" type="slidenum">
              <a:rPr lang="en-US" smtClean="0"/>
              <a:t>11</a:t>
            </a:fld>
            <a:endParaRPr lang="en-US"/>
          </a:p>
        </p:txBody>
      </p:sp>
    </p:spTree>
    <p:extLst>
      <p:ext uri="{BB962C8B-B14F-4D97-AF65-F5344CB8AC3E}">
        <p14:creationId xmlns:p14="http://schemas.microsoft.com/office/powerpoint/2010/main" val="419117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document defines plant as any plant (including plant part) for or capable of propagation. Various references are made to seed or seed production methods and crop management. It is recognized that systems exist where plant production may be accomplished through non-seed-based methods such as vegetative propagation, and therefore the use of the term “seed” is not meant to limit the scope of this document</a:t>
            </a:r>
            <a:endParaRPr lang="en-US" b="1" dirty="0"/>
          </a:p>
        </p:txBody>
      </p:sp>
      <p:sp>
        <p:nvSpPr>
          <p:cNvPr id="4" name="Slide Number Placeholder 3"/>
          <p:cNvSpPr>
            <a:spLocks noGrp="1"/>
          </p:cNvSpPr>
          <p:nvPr>
            <p:ph type="sldNum" sz="quarter" idx="10"/>
          </p:nvPr>
        </p:nvSpPr>
        <p:spPr/>
        <p:txBody>
          <a:bodyPr/>
          <a:lstStyle/>
          <a:p>
            <a:fld id="{B26A110B-F023-4A77-80C5-74620B26FFE4}" type="slidenum">
              <a:rPr lang="en-US" smtClean="0"/>
              <a:t>2</a:t>
            </a:fld>
            <a:endParaRPr lang="en-US"/>
          </a:p>
        </p:txBody>
      </p:sp>
    </p:spTree>
    <p:extLst>
      <p:ext uri="{BB962C8B-B14F-4D97-AF65-F5344CB8AC3E}">
        <p14:creationId xmlns:p14="http://schemas.microsoft.com/office/powerpoint/2010/main" val="159785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construct used to transform the host plant is typically comprised of one or more genes of interest coupled with specific regulating elements (e.g., promoters, terminators, transit peptides, etc</a:t>
            </a:r>
            <a:r>
              <a:rPr lang="en-US" sz="1200" i="1" dirty="0"/>
              <a:t>.</a:t>
            </a:r>
            <a:r>
              <a:rPr lang="en-US" sz="1200" dirty="0"/>
              <a:t>). </a:t>
            </a:r>
          </a:p>
          <a:p>
            <a:endParaRPr lang="en-US" sz="1200" dirty="0"/>
          </a:p>
          <a:p>
            <a:r>
              <a:rPr lang="en-US" sz="1200" dirty="0"/>
              <a:t>It is usual practice to identify or confirm the identity of the coding and non-coding sequences that will be inserted into the host genome.</a:t>
            </a:r>
          </a:p>
          <a:p>
            <a:endParaRPr lang="en-US" dirty="0"/>
          </a:p>
        </p:txBody>
      </p:sp>
      <p:sp>
        <p:nvSpPr>
          <p:cNvPr id="4" name="Slide Number Placeholder 3"/>
          <p:cNvSpPr>
            <a:spLocks noGrp="1"/>
          </p:cNvSpPr>
          <p:nvPr>
            <p:ph type="sldNum" sz="quarter" idx="10"/>
          </p:nvPr>
        </p:nvSpPr>
        <p:spPr/>
        <p:txBody>
          <a:bodyPr/>
          <a:lstStyle/>
          <a:p>
            <a:fld id="{B26A110B-F023-4A77-80C5-74620B26FFE4}" type="slidenum">
              <a:rPr lang="en-US" smtClean="0"/>
              <a:t>3</a:t>
            </a:fld>
            <a:endParaRPr lang="en-US"/>
          </a:p>
        </p:txBody>
      </p:sp>
    </p:spTree>
    <p:extLst>
      <p:ext uri="{BB962C8B-B14F-4D97-AF65-F5344CB8AC3E}">
        <p14:creationId xmlns:p14="http://schemas.microsoft.com/office/powerpoint/2010/main" val="193155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United States, all seed production prior to commercial authorization must be done under a USDA permit or notification, and when applicable, EPA authorization in the context of a confined field trial. </a:t>
            </a:r>
          </a:p>
          <a:p>
            <a:r>
              <a:rPr lang="en-US" dirty="0"/>
              <a:t>*Unauthorized refers to biotechnology-derived plant material that has not been authorized by the relevant competent authority for release into the environment for purpose of cultivation or for use in the food and feed chains.</a:t>
            </a:r>
          </a:p>
        </p:txBody>
      </p:sp>
      <p:sp>
        <p:nvSpPr>
          <p:cNvPr id="4" name="Slide Number Placeholder 3"/>
          <p:cNvSpPr>
            <a:spLocks noGrp="1"/>
          </p:cNvSpPr>
          <p:nvPr>
            <p:ph type="sldNum" sz="quarter" idx="5"/>
          </p:nvPr>
        </p:nvSpPr>
        <p:spPr/>
        <p:txBody>
          <a:bodyPr/>
          <a:lstStyle/>
          <a:p>
            <a:fld id="{B26A110B-F023-4A77-80C5-74620B26FFE4}" type="slidenum">
              <a:rPr lang="en-US" smtClean="0"/>
              <a:t>4</a:t>
            </a:fld>
            <a:endParaRPr lang="en-US"/>
          </a:p>
        </p:txBody>
      </p:sp>
    </p:spTree>
    <p:extLst>
      <p:ext uri="{BB962C8B-B14F-4D97-AF65-F5344CB8AC3E}">
        <p14:creationId xmlns:p14="http://schemas.microsoft.com/office/powerpoint/2010/main" val="21046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*For the purposes of this module, labeling means to affix with a label (e.g., seed bag tag) that is marked with a name and/or other information that can be used to facilitate confirmation of plant product identity</a:t>
            </a:r>
          </a:p>
        </p:txBody>
      </p:sp>
      <p:sp>
        <p:nvSpPr>
          <p:cNvPr id="4" name="Slide Number Placeholder 3"/>
          <p:cNvSpPr>
            <a:spLocks noGrp="1"/>
          </p:cNvSpPr>
          <p:nvPr>
            <p:ph type="sldNum" sz="quarter" idx="10"/>
          </p:nvPr>
        </p:nvSpPr>
        <p:spPr/>
        <p:txBody>
          <a:bodyPr/>
          <a:lstStyle/>
          <a:p>
            <a:fld id="{B26A110B-F023-4A77-80C5-74620B26FFE4}" type="slidenum">
              <a:rPr lang="en-US" smtClean="0"/>
              <a:t>6</a:t>
            </a:fld>
            <a:endParaRPr lang="en-US"/>
          </a:p>
        </p:txBody>
      </p:sp>
    </p:spTree>
    <p:extLst>
      <p:ext uri="{BB962C8B-B14F-4D97-AF65-F5344CB8AC3E}">
        <p14:creationId xmlns:p14="http://schemas.microsoft.com/office/powerpoint/2010/main" val="285732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the purpose of this Guide and unless otherwise indicated, confirmation of identity may be achieved using either procedural confirmation (e.g., documentation) or analytical confirmation (e.g., laboratory assays) or both. This will be determined based on individual circumstances and may warrant a case-</a:t>
            </a:r>
            <a:r>
              <a:rPr lang="en-US" dirty="0" err="1"/>
              <a:t>bycase</a:t>
            </a:r>
            <a:r>
              <a:rPr lang="en-US" dirty="0"/>
              <a:t> assessment.</a:t>
            </a:r>
            <a:endParaRPr lang="en-US" sz="1200" dirty="0"/>
          </a:p>
        </p:txBody>
      </p:sp>
      <p:sp>
        <p:nvSpPr>
          <p:cNvPr id="4" name="Slide Number Placeholder 3"/>
          <p:cNvSpPr>
            <a:spLocks noGrp="1"/>
          </p:cNvSpPr>
          <p:nvPr>
            <p:ph type="sldNum" sz="quarter" idx="10"/>
          </p:nvPr>
        </p:nvSpPr>
        <p:spPr/>
        <p:txBody>
          <a:bodyPr/>
          <a:lstStyle/>
          <a:p>
            <a:fld id="{B26A110B-F023-4A77-80C5-74620B26FFE4}" type="slidenum">
              <a:rPr lang="en-US" smtClean="0"/>
              <a:t>7</a:t>
            </a:fld>
            <a:endParaRPr lang="en-US"/>
          </a:p>
        </p:txBody>
      </p:sp>
    </p:spTree>
    <p:extLst>
      <p:ext uri="{BB962C8B-B14F-4D97-AF65-F5344CB8AC3E}">
        <p14:creationId xmlns:p14="http://schemas.microsoft.com/office/powerpoint/2010/main" val="1767728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Verify the integrity of the construct as designed.</a:t>
            </a:r>
          </a:p>
          <a:p>
            <a:pPr marL="457200" indent="-457200">
              <a:buFont typeface="Arial" panose="020B0604020202020204" pitchFamily="34" charset="0"/>
              <a:buChar char="•"/>
            </a:pPr>
            <a:r>
              <a:rPr lang="en-US" sz="1200" dirty="0"/>
              <a:t>Confirm identity prior to transfer for plant transformation.</a:t>
            </a:r>
          </a:p>
          <a:p>
            <a:endParaRPr lang="en-US" dirty="0"/>
          </a:p>
          <a:p>
            <a:pPr marL="228600" indent="-177800">
              <a:buFont typeface="Arial" pitchFamily="34" charset="0"/>
              <a:buChar char="•"/>
            </a:pPr>
            <a:r>
              <a:rPr lang="en-US" sz="1200" dirty="0"/>
              <a:t>In the event that a construct is found to be incorrectly identified or where identity cannot be confirmed, review and determine the disposition of the construct and derivations.</a:t>
            </a:r>
          </a:p>
          <a:p>
            <a:pPr marL="228600" indent="-177800">
              <a:buFont typeface="Arial" pitchFamily="34" charset="0"/>
              <a:buChar char="•"/>
            </a:pPr>
            <a:r>
              <a:rPr lang="en-US" sz="1200" dirty="0"/>
              <a:t> Incorporate any corrective measures or procedural changes into work processes and SOPs as appropriate.</a:t>
            </a:r>
          </a:p>
          <a:p>
            <a:pPr marL="228600" indent="-177800">
              <a:buFont typeface="Arial" pitchFamily="34" charset="0"/>
              <a:buChar char="•"/>
            </a:pPr>
            <a:endParaRPr lang="en-US" sz="1200" dirty="0"/>
          </a:p>
          <a:p>
            <a:pPr marL="2286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 </a:t>
            </a:r>
            <a:r>
              <a:rPr lang="en-US" sz="1200" dirty="0"/>
              <a:t>Documentation of identity and </a:t>
            </a:r>
            <a:r>
              <a:rPr lang="en-US" sz="1200" dirty="0" err="1"/>
              <a:t>traceback</a:t>
            </a:r>
            <a:r>
              <a:rPr lang="en-US" sz="1200" dirty="0"/>
              <a:t> should be secure, accessible, and retained as appropriate</a:t>
            </a:r>
          </a:p>
        </p:txBody>
      </p:sp>
      <p:sp>
        <p:nvSpPr>
          <p:cNvPr id="4" name="Slide Number Placeholder 3"/>
          <p:cNvSpPr>
            <a:spLocks noGrp="1"/>
          </p:cNvSpPr>
          <p:nvPr>
            <p:ph type="sldNum" sz="quarter" idx="10"/>
          </p:nvPr>
        </p:nvSpPr>
        <p:spPr/>
        <p:txBody>
          <a:bodyPr/>
          <a:lstStyle/>
          <a:p>
            <a:fld id="{B26A110B-F023-4A77-80C5-74620B26FFE4}" type="slidenum">
              <a:rPr lang="en-US" smtClean="0"/>
              <a:t>8</a:t>
            </a:fld>
            <a:endParaRPr lang="en-US"/>
          </a:p>
        </p:txBody>
      </p:sp>
    </p:spTree>
    <p:extLst>
      <p:ext uri="{BB962C8B-B14F-4D97-AF65-F5344CB8AC3E}">
        <p14:creationId xmlns:p14="http://schemas.microsoft.com/office/powerpoint/2010/main" val="176772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Verify the integrity of the construct as designed.</a:t>
            </a:r>
          </a:p>
          <a:p>
            <a:pPr marL="457200" indent="-457200">
              <a:buFont typeface="Arial" panose="020B0604020202020204" pitchFamily="34" charset="0"/>
              <a:buChar char="•"/>
            </a:pPr>
            <a:r>
              <a:rPr lang="en-US" sz="1200" dirty="0"/>
              <a:t>Confirm identity prior to transfer for plant transformation.</a:t>
            </a:r>
          </a:p>
          <a:p>
            <a:endParaRPr lang="en-US" dirty="0"/>
          </a:p>
          <a:p>
            <a:pPr marL="228600" indent="-177800">
              <a:buFont typeface="Arial" pitchFamily="34" charset="0"/>
              <a:buChar char="•"/>
            </a:pPr>
            <a:r>
              <a:rPr lang="en-US" sz="1200" dirty="0"/>
              <a:t>In the event that a construct is found to be incorrectly identified or where identity cannot be confirmed, review and determine the disposition of the construct and derivations.</a:t>
            </a:r>
          </a:p>
          <a:p>
            <a:pPr marL="228600" indent="-177800">
              <a:buFont typeface="Arial" pitchFamily="34" charset="0"/>
              <a:buChar char="•"/>
            </a:pPr>
            <a:r>
              <a:rPr lang="en-US" sz="1200" dirty="0"/>
              <a:t> Incorporate any corrective measures or procedural changes into work processes and SOPs as appropriate.</a:t>
            </a:r>
          </a:p>
          <a:p>
            <a:pPr marL="228600" indent="-177800">
              <a:buFont typeface="Arial" pitchFamily="34" charset="0"/>
              <a:buChar char="•"/>
            </a:pPr>
            <a:endParaRPr lang="en-US" sz="1200" dirty="0"/>
          </a:p>
          <a:p>
            <a:pPr marL="2286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 </a:t>
            </a:r>
            <a:r>
              <a:rPr lang="en-US" sz="1200" dirty="0"/>
              <a:t>Documentation of identity and </a:t>
            </a:r>
            <a:r>
              <a:rPr lang="en-US" sz="1200" dirty="0" err="1"/>
              <a:t>traceback</a:t>
            </a:r>
            <a:r>
              <a:rPr lang="en-US" sz="1200" dirty="0"/>
              <a:t> should be secure, accessible, and retained as appropriate</a:t>
            </a:r>
          </a:p>
        </p:txBody>
      </p:sp>
      <p:sp>
        <p:nvSpPr>
          <p:cNvPr id="4" name="Slide Number Placeholder 3"/>
          <p:cNvSpPr>
            <a:spLocks noGrp="1"/>
          </p:cNvSpPr>
          <p:nvPr>
            <p:ph type="sldNum" sz="quarter" idx="10"/>
          </p:nvPr>
        </p:nvSpPr>
        <p:spPr/>
        <p:txBody>
          <a:bodyPr/>
          <a:lstStyle/>
          <a:p>
            <a:fld id="{B26A110B-F023-4A77-80C5-74620B26FFE4}" type="slidenum">
              <a:rPr lang="en-US" smtClean="0"/>
              <a:t>9</a:t>
            </a:fld>
            <a:endParaRPr lang="en-US"/>
          </a:p>
        </p:txBody>
      </p:sp>
    </p:spTree>
    <p:extLst>
      <p:ext uri="{BB962C8B-B14F-4D97-AF65-F5344CB8AC3E}">
        <p14:creationId xmlns:p14="http://schemas.microsoft.com/office/powerpoint/2010/main" val="354474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Verify the integrity of the construct as designed.</a:t>
            </a:r>
          </a:p>
          <a:p>
            <a:pPr marL="457200" indent="-457200">
              <a:buFont typeface="Arial" panose="020B0604020202020204" pitchFamily="34" charset="0"/>
              <a:buChar char="•"/>
            </a:pPr>
            <a:r>
              <a:rPr lang="en-US" sz="1200" dirty="0"/>
              <a:t>Confirm identity prior to transfer for plant transformation.</a:t>
            </a:r>
          </a:p>
          <a:p>
            <a:endParaRPr lang="en-US" dirty="0"/>
          </a:p>
          <a:p>
            <a:pPr marL="228600" indent="-177800">
              <a:buFont typeface="Arial" pitchFamily="34" charset="0"/>
              <a:buChar char="•"/>
            </a:pPr>
            <a:r>
              <a:rPr lang="en-US" sz="1200" dirty="0"/>
              <a:t>In the event that a construct is found to be incorrectly identified or where identity cannot be confirmed, review and determine the disposition of the construct and derivations.</a:t>
            </a:r>
          </a:p>
          <a:p>
            <a:pPr marL="228600" indent="-177800">
              <a:buFont typeface="Arial" pitchFamily="34" charset="0"/>
              <a:buChar char="•"/>
            </a:pPr>
            <a:r>
              <a:rPr lang="en-US" sz="1200" dirty="0"/>
              <a:t> Incorporate any corrective measures or procedural changes into work processes and SOPs as appropriate.</a:t>
            </a:r>
          </a:p>
          <a:p>
            <a:pPr marL="228600" indent="-177800">
              <a:buFont typeface="Arial" pitchFamily="34" charset="0"/>
              <a:buChar char="•"/>
            </a:pPr>
            <a:endParaRPr lang="en-US" sz="1200" dirty="0"/>
          </a:p>
          <a:p>
            <a:pPr marL="2286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 </a:t>
            </a:r>
            <a:r>
              <a:rPr lang="en-US" sz="1200" dirty="0"/>
              <a:t>Documentation of identity and </a:t>
            </a:r>
            <a:r>
              <a:rPr lang="en-US" sz="1200" dirty="0" err="1"/>
              <a:t>traceback</a:t>
            </a:r>
            <a:r>
              <a:rPr lang="en-US" sz="1200" dirty="0"/>
              <a:t> should be secure, accessible, and retained as appropriate</a:t>
            </a:r>
          </a:p>
        </p:txBody>
      </p:sp>
      <p:sp>
        <p:nvSpPr>
          <p:cNvPr id="4" name="Slide Number Placeholder 3"/>
          <p:cNvSpPr>
            <a:spLocks noGrp="1"/>
          </p:cNvSpPr>
          <p:nvPr>
            <p:ph type="sldNum" sz="quarter" idx="10"/>
          </p:nvPr>
        </p:nvSpPr>
        <p:spPr/>
        <p:txBody>
          <a:bodyPr/>
          <a:lstStyle/>
          <a:p>
            <a:fld id="{B26A110B-F023-4A77-80C5-74620B26FFE4}" type="slidenum">
              <a:rPr lang="en-US" smtClean="0"/>
              <a:t>10</a:t>
            </a:fld>
            <a:endParaRPr lang="en-US"/>
          </a:p>
        </p:txBody>
      </p:sp>
    </p:spTree>
    <p:extLst>
      <p:ext uri="{BB962C8B-B14F-4D97-AF65-F5344CB8AC3E}">
        <p14:creationId xmlns:p14="http://schemas.microsoft.com/office/powerpoint/2010/main" val="17004776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6"/>
          <p:cNvGrpSpPr>
            <a:grpSpLocks noChangeAspect="1"/>
          </p:cNvGrpSpPr>
          <p:nvPr userDrawn="1"/>
        </p:nvGrpSpPr>
        <p:grpSpPr>
          <a:xfrm>
            <a:off x="1" y="5784790"/>
            <a:ext cx="12219181" cy="1073210"/>
            <a:chOff x="0" y="0"/>
            <a:chExt cx="12981591" cy="1143000"/>
          </a:xfrm>
        </p:grpSpPr>
        <p:pic>
          <p:nvPicPr>
            <p:cNvPr id="8" name="Picture 7" descr="Growth Chamber - 2"/>
            <p:cNvPicPr>
              <a:picLocks noChangeAspect="1" noChangeArrowheads="1"/>
            </p:cNvPicPr>
            <p:nvPr/>
          </p:nvPicPr>
          <p:blipFill>
            <a:blip r:embed="rId2" cstate="print"/>
            <a:srcRect/>
            <a:stretch>
              <a:fillRect/>
            </a:stretch>
          </p:blipFill>
          <p:spPr bwMode="auto">
            <a:xfrm>
              <a:off x="0" y="0"/>
              <a:ext cx="2635065" cy="1141904"/>
            </a:xfrm>
            <a:prstGeom prst="rect">
              <a:avLst/>
            </a:prstGeom>
            <a:noFill/>
            <a:ln w="9525">
              <a:noFill/>
              <a:miter lim="800000"/>
              <a:headEnd/>
              <a:tailEnd/>
            </a:ln>
          </p:spPr>
        </p:pic>
        <p:pic>
          <p:nvPicPr>
            <p:cNvPr id="9" name="Picture 8" descr="greenhouse corn SYN_020.jpg"/>
            <p:cNvPicPr>
              <a:picLocks noChangeAspect="1"/>
            </p:cNvPicPr>
            <p:nvPr/>
          </p:nvPicPr>
          <p:blipFill>
            <a:blip r:embed="rId3" cstate="print"/>
            <a:srcRect l="44396" t="32337" r="22544" b="39320"/>
            <a:stretch>
              <a:fillRect/>
            </a:stretch>
          </p:blipFill>
          <p:spPr>
            <a:xfrm>
              <a:off x="2575719" y="0"/>
              <a:ext cx="2633472" cy="1143000"/>
            </a:xfrm>
            <a:prstGeom prst="rect">
              <a:avLst/>
            </a:prstGeom>
          </p:spPr>
        </p:pic>
        <p:pic>
          <p:nvPicPr>
            <p:cNvPr id="10" name="Picture 4" descr="Corn Greenhouse"/>
            <p:cNvPicPr>
              <a:picLocks noChangeAspect="1" noChangeArrowheads="1"/>
            </p:cNvPicPr>
            <p:nvPr/>
          </p:nvPicPr>
          <p:blipFill>
            <a:blip r:embed="rId4" cstate="print"/>
            <a:srcRect t="25806" r="5142" b="25806"/>
            <a:stretch>
              <a:fillRect/>
            </a:stretch>
          </p:blipFill>
          <p:spPr bwMode="auto">
            <a:xfrm>
              <a:off x="5166519" y="0"/>
              <a:ext cx="2635065" cy="1143000"/>
            </a:xfrm>
            <a:prstGeom prst="rect">
              <a:avLst/>
            </a:prstGeom>
            <a:noFill/>
            <a:ln w="9525">
              <a:noFill/>
              <a:miter lim="800000"/>
              <a:headEnd/>
              <a:tailEnd/>
            </a:ln>
          </p:spPr>
        </p:pic>
        <p:pic>
          <p:nvPicPr>
            <p:cNvPr id="11" name="Picture 10" descr="2007-phi-sls-0260.jpg"/>
            <p:cNvPicPr>
              <a:picLocks/>
            </p:cNvPicPr>
            <p:nvPr/>
          </p:nvPicPr>
          <p:blipFill>
            <a:blip r:embed="rId5" cstate="print"/>
            <a:srcRect t="7894" r="8367" b="32903"/>
            <a:stretch>
              <a:fillRect/>
            </a:stretch>
          </p:blipFill>
          <p:spPr>
            <a:xfrm>
              <a:off x="7757319" y="0"/>
              <a:ext cx="2633472" cy="1143000"/>
            </a:xfrm>
            <a:prstGeom prst="rect">
              <a:avLst/>
            </a:prstGeom>
          </p:spPr>
        </p:pic>
        <p:pic>
          <p:nvPicPr>
            <p:cNvPr id="12" name="Picture 2" descr="C:\Users\choldgreve\Downloads\bigstock-Flower-Canola-37351033.jpg"/>
            <p:cNvPicPr>
              <a:picLocks noChangeArrowheads="1"/>
            </p:cNvPicPr>
            <p:nvPr/>
          </p:nvPicPr>
          <p:blipFill>
            <a:blip r:embed="rId6" cstate="print"/>
            <a:srcRect t="17198" r="30430" b="35689"/>
            <a:stretch>
              <a:fillRect/>
            </a:stretch>
          </p:blipFill>
          <p:spPr bwMode="auto">
            <a:xfrm>
              <a:off x="10348119" y="0"/>
              <a:ext cx="2633472" cy="1143000"/>
            </a:xfrm>
            <a:prstGeom prst="rect">
              <a:avLst/>
            </a:prstGeom>
            <a:noFill/>
          </p:spPr>
        </p:pic>
      </p:grpSp>
      <p:grpSp>
        <p:nvGrpSpPr>
          <p:cNvPr id="3" name="Group 21"/>
          <p:cNvGrpSpPr>
            <a:grpSpLocks noChangeAspect="1"/>
          </p:cNvGrpSpPr>
          <p:nvPr userDrawn="1"/>
        </p:nvGrpSpPr>
        <p:grpSpPr bwMode="auto">
          <a:xfrm>
            <a:off x="297927" y="-1066800"/>
            <a:ext cx="11596148" cy="8470539"/>
            <a:chOff x="793" y="1774"/>
            <a:chExt cx="4247" cy="3196"/>
          </a:xfrm>
        </p:grpSpPr>
        <p:sp>
          <p:nvSpPr>
            <p:cNvPr id="14" name="Arc 10"/>
            <p:cNvSpPr>
              <a:spLocks/>
            </p:cNvSpPr>
            <p:nvPr/>
          </p:nvSpPr>
          <p:spPr bwMode="auto">
            <a:xfrm rot="13500000" flipV="1">
              <a:off x="1322" y="1776"/>
              <a:ext cx="3196" cy="31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18" y="0"/>
                  </a:moveTo>
                  <a:cubicBezTo>
                    <a:pt x="12001" y="65"/>
                    <a:pt x="21600" y="9717"/>
                    <a:pt x="21600" y="21600"/>
                  </a:cubicBezTo>
                </a:path>
                <a:path w="21600" h="21600" stroke="0" extrusionOk="0">
                  <a:moveTo>
                    <a:pt x="118" y="0"/>
                  </a:moveTo>
                  <a:cubicBezTo>
                    <a:pt x="12001" y="65"/>
                    <a:pt x="21600" y="9717"/>
                    <a:pt x="21600" y="21600"/>
                  </a:cubicBezTo>
                  <a:lnTo>
                    <a:pt x="0" y="21600"/>
                  </a:lnTo>
                  <a:close/>
                </a:path>
              </a:pathLst>
            </a:custGeom>
            <a:noFill/>
            <a:ln w="28575">
              <a:solidFill>
                <a:schemeClr val="bg1">
                  <a:lumMod val="85000"/>
                </a:schemeClr>
              </a:solidFill>
              <a:round/>
              <a:headEnd/>
              <a:tailEnd/>
            </a:ln>
          </p:spPr>
          <p:txBody>
            <a:bodyPr wrap="none" anchor="ctr"/>
            <a:lstStyle/>
            <a:p>
              <a:pPr defTabSz="914400">
                <a:defRPr/>
              </a:pPr>
              <a:endParaRPr lang="en-US" sz="2800" dirty="0">
                <a:ln>
                  <a:solidFill>
                    <a:prstClr val="white">
                      <a:lumMod val="85000"/>
                    </a:prstClr>
                  </a:solidFill>
                </a:ln>
                <a:solidFill>
                  <a:srgbClr val="006600"/>
                </a:solidFill>
              </a:endParaRPr>
            </a:p>
          </p:txBody>
        </p:sp>
        <p:pic>
          <p:nvPicPr>
            <p:cNvPr id="15" name="Picture 11" descr="Crop-Channeling"/>
            <p:cNvPicPr preferRelativeResize="0">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4112" y="2571"/>
              <a:ext cx="380" cy="379"/>
            </a:xfrm>
            <a:prstGeom prst="rect">
              <a:avLst/>
            </a:prstGeom>
            <a:noFill/>
            <a:ln w="9525">
              <a:noFill/>
              <a:miter lim="800000"/>
              <a:headEnd/>
              <a:tailEnd/>
            </a:ln>
          </p:spPr>
        </p:pic>
        <p:pic>
          <p:nvPicPr>
            <p:cNvPr id="16" name="Picture 12" descr="Crop-Production1"/>
            <p:cNvPicPr preferRelativeResize="0">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3410" y="2329"/>
              <a:ext cx="410" cy="379"/>
            </a:xfrm>
            <a:prstGeom prst="rect">
              <a:avLst/>
            </a:prstGeom>
            <a:noFill/>
            <a:ln w="9525">
              <a:noFill/>
              <a:miter lim="800000"/>
              <a:headEnd/>
              <a:tailEnd/>
            </a:ln>
          </p:spPr>
        </p:pic>
        <p:pic>
          <p:nvPicPr>
            <p:cNvPr id="17" name="Picture 13" descr="Gene-Discovery"/>
            <p:cNvPicPr preferRelativeResize="0">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793" y="2897"/>
              <a:ext cx="380" cy="379"/>
            </a:xfrm>
            <a:prstGeom prst="rect">
              <a:avLst/>
            </a:prstGeom>
            <a:noFill/>
            <a:ln w="9525">
              <a:noFill/>
              <a:miter lim="800000"/>
              <a:headEnd/>
              <a:tailEnd/>
            </a:ln>
          </p:spPr>
        </p:pic>
        <p:pic>
          <p:nvPicPr>
            <p:cNvPr id="18" name="Picture 14" descr="Phase-Out-of-Discontinued-P"/>
            <p:cNvPicPr preferRelativeResize="0">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4660" y="2896"/>
              <a:ext cx="380" cy="379"/>
            </a:xfrm>
            <a:prstGeom prst="rect">
              <a:avLst/>
            </a:prstGeom>
            <a:noFill/>
            <a:ln w="9525">
              <a:noFill/>
              <a:miter lim="800000"/>
              <a:headEnd/>
              <a:tailEnd/>
            </a:ln>
          </p:spPr>
        </p:pic>
        <p:pic>
          <p:nvPicPr>
            <p:cNvPr id="19" name="Picture 15" descr="Plant-Variety-Development"/>
            <p:cNvPicPr preferRelativeResize="0">
              <a:picLocks noChangeAspect="1" noChangeArrowheads="1"/>
            </p:cNvPicPr>
            <p:nvPr/>
          </p:nvPicPr>
          <p:blipFill>
            <a:blip r:embed="rId11" cstate="print">
              <a:duotone>
                <a:schemeClr val="bg2">
                  <a:shade val="45000"/>
                  <a:satMod val="135000"/>
                </a:schemeClr>
                <a:prstClr val="white"/>
              </a:duotone>
            </a:blip>
            <a:srcRect/>
            <a:stretch>
              <a:fillRect/>
            </a:stretch>
          </p:blipFill>
          <p:spPr bwMode="auto">
            <a:xfrm>
              <a:off x="1355" y="2537"/>
              <a:ext cx="380" cy="379"/>
            </a:xfrm>
            <a:prstGeom prst="rect">
              <a:avLst/>
            </a:prstGeom>
            <a:noFill/>
            <a:ln w="9525">
              <a:noFill/>
              <a:miter lim="800000"/>
              <a:headEnd/>
              <a:tailEnd/>
            </a:ln>
          </p:spPr>
        </p:pic>
        <p:pic>
          <p:nvPicPr>
            <p:cNvPr id="20" name="Picture 16" descr="Seed-Production"/>
            <p:cNvPicPr preferRelativeResize="0">
              <a:picLocks noChangeAspect="1" noChangeArrowheads="1"/>
            </p:cNvPicPr>
            <p:nvPr/>
          </p:nvPicPr>
          <p:blipFill>
            <a:blip r:embed="rId12" cstate="print">
              <a:duotone>
                <a:schemeClr val="bg2">
                  <a:shade val="45000"/>
                  <a:satMod val="135000"/>
                </a:schemeClr>
                <a:prstClr val="white"/>
              </a:duotone>
            </a:blip>
            <a:srcRect/>
            <a:stretch>
              <a:fillRect/>
            </a:stretch>
          </p:blipFill>
          <p:spPr bwMode="auto">
            <a:xfrm>
              <a:off x="2016" y="2304"/>
              <a:ext cx="380" cy="375"/>
            </a:xfrm>
            <a:prstGeom prst="rect">
              <a:avLst/>
            </a:prstGeom>
            <a:noFill/>
            <a:ln w="9525">
              <a:noFill/>
              <a:miter lim="800000"/>
              <a:headEnd/>
              <a:tailEnd/>
            </a:ln>
          </p:spPr>
        </p:pic>
        <p:pic>
          <p:nvPicPr>
            <p:cNvPr id="21" name="Picture 17" descr="Seed-Marketing-&amp;-Distributi"/>
            <p:cNvPicPr preferRelativeResize="0">
              <a:picLocks noChangeAspect="1" noChangeArrowheads="1"/>
            </p:cNvPicPr>
            <p:nvPr/>
          </p:nvPicPr>
          <p:blipFill>
            <a:blip r:embed="rId13" cstate="print">
              <a:duotone>
                <a:schemeClr val="bg2">
                  <a:shade val="45000"/>
                  <a:satMod val="135000"/>
                </a:schemeClr>
                <a:prstClr val="white"/>
              </a:duotone>
            </a:blip>
            <a:srcRect/>
            <a:stretch>
              <a:fillRect/>
            </a:stretch>
          </p:blipFill>
          <p:spPr bwMode="auto">
            <a:xfrm>
              <a:off x="2731" y="2245"/>
              <a:ext cx="380" cy="380"/>
            </a:xfrm>
            <a:prstGeom prst="rect">
              <a:avLst/>
            </a:prstGeom>
            <a:noFill/>
            <a:ln w="9525">
              <a:noFill/>
              <a:miter lim="800000"/>
              <a:headEnd/>
              <a:tailEnd/>
            </a:ln>
          </p:spPr>
        </p:pic>
      </p:grpSp>
      <p:pic>
        <p:nvPicPr>
          <p:cNvPr id="5" name="Picture 4" descr="A green leaf and black text&#10;&#10;Description automatically generated">
            <a:extLst>
              <a:ext uri="{FF2B5EF4-FFF2-40B4-BE49-F238E27FC236}">
                <a16:creationId xmlns:a16="http://schemas.microsoft.com/office/drawing/2014/main" id="{B211BB74-7B49-3BCE-F752-C51B6BFDB24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23590" y="1670050"/>
            <a:ext cx="5181690" cy="1813592"/>
          </a:xfrm>
          <a:prstGeom prst="rect">
            <a:avLst/>
          </a:prstGeom>
        </p:spPr>
      </p:pic>
    </p:spTree>
    <p:extLst>
      <p:ext uri="{BB962C8B-B14F-4D97-AF65-F5344CB8AC3E}">
        <p14:creationId xmlns:p14="http://schemas.microsoft.com/office/powerpoint/2010/main" val="71600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Rectangle 16"/>
          <p:cNvSpPr/>
          <p:nvPr userDrawn="1"/>
        </p:nvSpPr>
        <p:spPr bwMode="ltGray">
          <a:xfrm>
            <a:off x="3174" y="0"/>
            <a:ext cx="12188826" cy="8382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8" name="Rectangle 17"/>
          <p:cNvSpPr/>
          <p:nvPr userDrawn="1"/>
        </p:nvSpPr>
        <p:spPr bwMode="ltGray">
          <a:xfrm>
            <a:off x="-14291" y="806196"/>
            <a:ext cx="12188825" cy="54864"/>
          </a:xfrm>
          <a:prstGeom prst="rect">
            <a:avLst/>
          </a:prstGeom>
          <a:solidFill>
            <a:srgbClr val="92D050">
              <a:alpha val="30000"/>
            </a:srgbClr>
          </a:solidFill>
          <a:ln w="152400">
            <a:noFill/>
            <a:miter lim="800000"/>
          </a:ln>
          <a:scene3d>
            <a:camera prst="orthographicFront"/>
            <a:lightRig rig="threePt" dir="t"/>
          </a:scene3d>
          <a:sp3d>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9" name="Rectangle 18"/>
          <p:cNvSpPr/>
          <p:nvPr userDrawn="1"/>
        </p:nvSpPr>
        <p:spPr bwMode="ltGray">
          <a:xfrm>
            <a:off x="3175" y="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92" y="-33337"/>
            <a:ext cx="12220582"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Slide Number Placeholder 2"/>
          <p:cNvSpPr txBox="1">
            <a:spLocks/>
          </p:cNvSpPr>
          <p:nvPr userDrawn="1"/>
        </p:nvSpPr>
        <p:spPr>
          <a:xfrm>
            <a:off x="5779161" y="6710925"/>
            <a:ext cx="601919" cy="141494"/>
          </a:xfrm>
          <a:prstGeom prst="rect">
            <a:avLst/>
          </a:prstGeom>
        </p:spPr>
        <p:txBody>
          <a:bodyPr vert="horz" lIns="91440" tIns="45720" rIns="91440" bIns="45720" rtlCol="0" anchor="ctr"/>
          <a:lstStyle/>
          <a:p>
            <a:pPr algn="ctr" defTabSz="1121603">
              <a:defRPr/>
            </a:pPr>
            <a:fld id="{5E3DCFCC-8C7B-4574-91B2-C3342261C6C2}" type="slidenum">
              <a:rPr lang="en-US" sz="1050">
                <a:solidFill>
                  <a:prstClr val="black"/>
                </a:solidFill>
                <a:latin typeface="Times New Roman" panose="02020603050405020304" pitchFamily="18" charset="0"/>
                <a:cs typeface="Times New Roman" panose="02020603050405020304" pitchFamily="18" charset="0"/>
              </a:rPr>
              <a:pPr algn="ctr" defTabSz="1121603">
                <a:defRPr/>
              </a:pPr>
              <a:t>‹#›</a:t>
            </a:fld>
            <a:endParaRPr lang="en-US" sz="1050" dirty="0">
              <a:solidFill>
                <a:prstClr val="black"/>
              </a:solidFill>
              <a:latin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a:xfrm>
            <a:off x="3198713" y="172770"/>
            <a:ext cx="5791398" cy="589230"/>
          </a:xfrm>
        </p:spPr>
        <p:txBody>
          <a:bodyPr anchor="ctr" anchorCtr="0"/>
          <a:lstStyle>
            <a:lvl1pPr algn="ctr">
              <a:defRPr b="1" cap="none" baseline="0">
                <a:solidFill>
                  <a:srgbClr val="336600"/>
                </a:solidFill>
              </a:defRPr>
            </a:lvl1pPr>
          </a:lstStyle>
          <a:p>
            <a:r>
              <a:rPr lang="en-US" dirty="0"/>
              <a:t>Click to edit Master title style</a:t>
            </a:r>
          </a:p>
        </p:txBody>
      </p:sp>
      <p:pic>
        <p:nvPicPr>
          <p:cNvPr id="3" name="Picture 2" descr="A green leaf and black text&#10;&#10;Description automatically generated">
            <a:extLst>
              <a:ext uri="{FF2B5EF4-FFF2-40B4-BE49-F238E27FC236}">
                <a16:creationId xmlns:a16="http://schemas.microsoft.com/office/drawing/2014/main" id="{6BF9DDD8-C363-3876-F019-C2F7E09DB6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7666" y="6051804"/>
            <a:ext cx="1905000" cy="666750"/>
          </a:xfrm>
          <a:prstGeom prst="rect">
            <a:avLst/>
          </a:prstGeom>
        </p:spPr>
      </p:pic>
    </p:spTree>
    <p:extLst>
      <p:ext uri="{BB962C8B-B14F-4D97-AF65-F5344CB8AC3E}">
        <p14:creationId xmlns:p14="http://schemas.microsoft.com/office/powerpoint/2010/main" val="170581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066801" y="562302"/>
            <a:ext cx="10058400" cy="10972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1" y="2057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800">
                <a:solidFill>
                  <a:schemeClr val="tx1"/>
                </a:solidFill>
              </a:defRPr>
            </a:lvl1pPr>
          </a:lstStyle>
          <a:p>
            <a:endParaRPr lang="en-US">
              <a:solidFill>
                <a:prstClr val="black"/>
              </a:solidFill>
            </a:endParaRPr>
          </a:p>
        </p:txBody>
      </p:sp>
      <p:sp>
        <p:nvSpPr>
          <p:cNvPr id="5" name="Footer Placeholder 4"/>
          <p:cNvSpPr>
            <a:spLocks noGrp="1"/>
          </p:cNvSpPr>
          <p:nvPr>
            <p:ph type="ftr" sz="quarter" idx="3"/>
          </p:nvPr>
        </p:nvSpPr>
        <p:spPr>
          <a:xfrm>
            <a:off x="1066801" y="6519333"/>
            <a:ext cx="7086600" cy="202142"/>
          </a:xfrm>
          <a:prstGeom prst="rect">
            <a:avLst/>
          </a:prstGeom>
        </p:spPr>
        <p:txBody>
          <a:bodyPr vert="horz" lIns="91440" tIns="45720" rIns="91440" bIns="45720" rtlCol="0" anchor="ctr"/>
          <a:lstStyle>
            <a:lvl1pPr algn="l">
              <a:defRPr sz="800">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800">
                <a:solidFill>
                  <a:schemeClr val="tx1"/>
                </a:solidFill>
              </a:defRPr>
            </a:lvl1pPr>
          </a:lstStyle>
          <a:p>
            <a:fld id="{5E3DCFCC-8C7B-4574-91B2-C3342261C6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472258"/>
      </p:ext>
    </p:extLst>
  </p:cSld>
  <p:clrMap bg1="lt1" tx1="dk1" bg2="lt2" tx2="dk2" accent1="accent1" accent2="accent2" accent3="accent3" accent4="accent4" accent5="accent5" accent6="accent6" hlink="hlink" folHlink="folHlink"/>
  <p:sldLayoutIdLst>
    <p:sldLayoutId id="2147483660" r:id="rId1"/>
    <p:sldLayoutId id="214748366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15_16C0EB6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1" y="4191000"/>
            <a:ext cx="7219741" cy="1143000"/>
          </a:xfrm>
        </p:spPr>
        <p:txBody>
          <a:bodyPr>
            <a:normAutofit fontScale="90000"/>
          </a:bodyPr>
          <a:lstStyle/>
          <a:p>
            <a:pPr algn="ctr">
              <a:lnSpc>
                <a:spcPct val="100000"/>
              </a:lnSpc>
            </a:pPr>
            <a:r>
              <a:rPr lang="en-US" sz="4000" b="1" dirty="0">
                <a:solidFill>
                  <a:srgbClr val="336600"/>
                </a:solidFill>
              </a:rPr>
              <a:t>Maintaining Plant Product Integrity</a:t>
            </a:r>
            <a:br>
              <a:rPr lang="en-US" dirty="0"/>
            </a:br>
            <a:endParaRPr lang="en-US" sz="2700" dirty="0"/>
          </a:p>
        </p:txBody>
      </p:sp>
    </p:spTree>
    <p:extLst>
      <p:ext uri="{BB962C8B-B14F-4D97-AF65-F5344CB8AC3E}">
        <p14:creationId xmlns:p14="http://schemas.microsoft.com/office/powerpoint/2010/main" val="21784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755302"/>
          </a:xfrm>
        </p:spPr>
        <p:txBody>
          <a:bodyPr/>
          <a:lstStyle/>
          <a:p>
            <a:r>
              <a:rPr lang="en-US" dirty="0"/>
              <a:t> Plant and Seed Multiplication</a:t>
            </a:r>
          </a:p>
        </p:txBody>
      </p:sp>
      <p:sp>
        <p:nvSpPr>
          <p:cNvPr id="3" name="TextBox 2"/>
          <p:cNvSpPr txBox="1"/>
          <p:nvPr/>
        </p:nvSpPr>
        <p:spPr>
          <a:xfrm>
            <a:off x="145318" y="1000779"/>
            <a:ext cx="6678133"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endParaRPr lang="en-US" sz="2200" dirty="0"/>
          </a:p>
        </p:txBody>
      </p:sp>
      <p:sp>
        <p:nvSpPr>
          <p:cNvPr id="5" name="Rectangle 4"/>
          <p:cNvSpPr/>
          <p:nvPr/>
        </p:nvSpPr>
        <p:spPr>
          <a:xfrm>
            <a:off x="-178554" y="1375399"/>
            <a:ext cx="7524705" cy="430887"/>
          </a:xfrm>
          <a:prstGeom prst="rect">
            <a:avLst/>
          </a:prstGeom>
        </p:spPr>
        <p:txBody>
          <a:bodyPr wrap="square">
            <a:spAutoFit/>
          </a:bodyPr>
          <a:lstStyle/>
          <a:p>
            <a:pPr lvl="1"/>
            <a:r>
              <a:rPr lang="en-US" sz="2200" dirty="0"/>
              <a:t>e)	Record Keeping and Documentation Procedures</a:t>
            </a:r>
          </a:p>
        </p:txBody>
      </p:sp>
      <p:sp>
        <p:nvSpPr>
          <p:cNvPr id="7" name="Rectangle 6"/>
          <p:cNvSpPr/>
          <p:nvPr/>
        </p:nvSpPr>
        <p:spPr>
          <a:xfrm>
            <a:off x="484000" y="1842067"/>
            <a:ext cx="6615336" cy="2308324"/>
          </a:xfrm>
          <a:prstGeom prst="rect">
            <a:avLst/>
          </a:prstGeom>
        </p:spPr>
        <p:txBody>
          <a:bodyPr wrap="square">
            <a:spAutoFit/>
          </a:bodyPr>
          <a:lstStyle/>
          <a:p>
            <a:pPr marL="342900" indent="-342900">
              <a:buFont typeface="Arial" panose="020B0604020202020204" pitchFamily="34" charset="0"/>
              <a:buChar char="•"/>
            </a:pPr>
            <a:r>
              <a:rPr lang="en-US" sz="2400" dirty="0"/>
              <a:t>Documentation of production, identity and traceability should be secure, accessible, and retained as appropriate</a:t>
            </a:r>
          </a:p>
          <a:p>
            <a:pPr marL="342900" indent="-342900">
              <a:buFont typeface="Arial" panose="020B0604020202020204" pitchFamily="34" charset="0"/>
              <a:buChar char="•"/>
            </a:pPr>
            <a:r>
              <a:rPr lang="en-US" sz="2400" dirty="0"/>
              <a:t>Procedures for the retention of documentation related to non-conformities and follow up actions</a:t>
            </a:r>
            <a:endParaRPr lang="en-US" sz="2200" dirty="0"/>
          </a:p>
        </p:txBody>
      </p:sp>
      <p:pic>
        <p:nvPicPr>
          <p:cNvPr id="9" name="Picture 8">
            <a:extLst>
              <a:ext uri="{FF2B5EF4-FFF2-40B4-BE49-F238E27FC236}">
                <a16:creationId xmlns:a16="http://schemas.microsoft.com/office/drawing/2014/main" id="{794C6553-1ABB-4141-96A6-5F75EF15B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325" y="2260167"/>
            <a:ext cx="4842298" cy="3222434"/>
          </a:xfrm>
          <a:prstGeom prst="rect">
            <a:avLst/>
          </a:prstGeom>
        </p:spPr>
      </p:pic>
    </p:spTree>
    <p:extLst>
      <p:ext uri="{BB962C8B-B14F-4D97-AF65-F5344CB8AC3E}">
        <p14:creationId xmlns:p14="http://schemas.microsoft.com/office/powerpoint/2010/main" val="32326785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770420"/>
          </a:xfrm>
        </p:spPr>
        <p:txBody>
          <a:bodyPr/>
          <a:lstStyle/>
          <a:p>
            <a:r>
              <a:rPr lang="en-US" dirty="0"/>
              <a:t> Plant and Seed Multiplication</a:t>
            </a:r>
          </a:p>
        </p:txBody>
      </p:sp>
      <p:sp>
        <p:nvSpPr>
          <p:cNvPr id="4" name="Rectangle 3"/>
          <p:cNvSpPr/>
          <p:nvPr/>
        </p:nvSpPr>
        <p:spPr>
          <a:xfrm>
            <a:off x="408227" y="1179222"/>
            <a:ext cx="11375546" cy="3539430"/>
          </a:xfrm>
          <a:prstGeom prst="rect">
            <a:avLst/>
          </a:prstGeom>
        </p:spPr>
        <p:txBody>
          <a:bodyPr wrap="square">
            <a:spAutoFit/>
          </a:bodyPr>
          <a:lstStyle/>
          <a:p>
            <a:r>
              <a:rPr lang="en-US" sz="3200" b="1" dirty="0"/>
              <a:t>Other Stewardship Considerations</a:t>
            </a:r>
          </a:p>
          <a:p>
            <a:r>
              <a:rPr lang="en-US" sz="3200" dirty="0"/>
              <a:t> </a:t>
            </a:r>
          </a:p>
          <a:p>
            <a:pPr marL="457200" indent="-457200">
              <a:buFont typeface="Arial" panose="020B0604020202020204" pitchFamily="34" charset="0"/>
              <a:buChar char="•"/>
            </a:pPr>
            <a:r>
              <a:rPr lang="en-US" sz="3200" dirty="0"/>
              <a:t>Biology of the host plant/breeding protocol</a:t>
            </a:r>
          </a:p>
          <a:p>
            <a:pPr marL="457200" indent="-457200">
              <a:buFont typeface="Arial" panose="020B0604020202020204" pitchFamily="34" charset="0"/>
              <a:buChar char="•"/>
            </a:pPr>
            <a:r>
              <a:rPr lang="en-US" sz="3200" dirty="0"/>
              <a:t>Receiving environment</a:t>
            </a:r>
          </a:p>
          <a:p>
            <a:pPr marL="457200" indent="-457200">
              <a:buFont typeface="Arial" panose="020B0604020202020204" pitchFamily="34" charset="0"/>
              <a:buChar char="•"/>
            </a:pPr>
            <a:r>
              <a:rPr lang="en-US" sz="3200" dirty="0"/>
              <a:t>Implications of regulatory requirements</a:t>
            </a:r>
          </a:p>
          <a:p>
            <a:pPr marL="457200" indent="-457200">
              <a:buFont typeface="Arial" panose="020B0604020202020204" pitchFamily="34" charset="0"/>
              <a:buChar char="•"/>
            </a:pPr>
            <a:r>
              <a:rPr lang="en-US" sz="3200" dirty="0"/>
              <a:t>Operating procedures</a:t>
            </a:r>
            <a:br>
              <a:rPr lang="en-US" sz="2400" dirty="0"/>
            </a:br>
            <a:endParaRPr lang="en-US" sz="3200" dirty="0"/>
          </a:p>
        </p:txBody>
      </p:sp>
      <p:pic>
        <p:nvPicPr>
          <p:cNvPr id="6" name="Picture 5" descr="_DSC009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136" y="1627099"/>
            <a:ext cx="2704900" cy="4057350"/>
          </a:xfrm>
          <a:prstGeom prst="rect">
            <a:avLst/>
          </a:prstGeom>
        </p:spPr>
      </p:pic>
    </p:spTree>
    <p:extLst>
      <p:ext uri="{BB962C8B-B14F-4D97-AF65-F5344CB8AC3E}">
        <p14:creationId xmlns:p14="http://schemas.microsoft.com/office/powerpoint/2010/main" val="7173560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1623" y="1307015"/>
            <a:ext cx="7695413" cy="4770537"/>
          </a:xfrm>
          <a:prstGeom prst="rect">
            <a:avLst/>
          </a:prstGeom>
          <a:noFill/>
        </p:spPr>
        <p:txBody>
          <a:bodyPr wrap="square" rtlCol="0">
            <a:spAutoFit/>
          </a:bodyPr>
          <a:lstStyle/>
          <a:p>
            <a:r>
              <a:rPr lang="en-US" sz="1600" dirty="0"/>
              <a:t>Plant and seed multiplication is the continuous process in which plant products are grown according to defined standards and requirements to ensure genetic identity, maintain varietal purity, and meet certain quality standards before distribution to growers. In many countries, seed multiplication is part of a legally sanctioned system for quality control of seed production. In those countries where seed registration and/or certification are required by law, there are generally four recognized stages of seed multiplication: breeder seed, foundation seed, registered seed, and certified seed. These are also recognized by the OECD Seed Schema as Pre-Basic (breeder seed), Basic (Foundation/Registered seed), and Certified seed. </a:t>
            </a:r>
          </a:p>
          <a:p>
            <a:endParaRPr lang="en-US" sz="1600" dirty="0"/>
          </a:p>
          <a:p>
            <a:r>
              <a:rPr lang="en-US" sz="1600" dirty="0"/>
              <a:t>Even in countries that do not require formal registration and certification, the following definitions are generally recognized as the different stages of seed multiplication. Breeder seed is directly controlled by the originating or sponsoring plant-breeding organization. The first increase of breeder seed is usually referred to as foundation seed; it is handled to maintain specific genetic identity and purity. Registered seed is the progeny of breeder or foundation seed and is handled to maintain satisfactory genetic purity and identity. Certified seed is the last stage in the seed multiplication process and is generally produced from foundation or registered seed. Certified seed is the class of seed generally recommended for and used in commercial crop production.</a:t>
            </a:r>
          </a:p>
        </p:txBody>
      </p:sp>
      <p:sp>
        <p:nvSpPr>
          <p:cNvPr id="8" name="Title 3"/>
          <p:cNvSpPr txBox="1">
            <a:spLocks/>
          </p:cNvSpPr>
          <p:nvPr/>
        </p:nvSpPr>
        <p:spPr>
          <a:xfrm>
            <a:off x="2255302" y="172770"/>
            <a:ext cx="7678220" cy="589230"/>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3600" b="1" kern="1200" cap="none" baseline="0">
                <a:solidFill>
                  <a:srgbClr val="336600"/>
                </a:solidFill>
                <a:latin typeface="+mj-lt"/>
                <a:ea typeface="+mj-ea"/>
                <a:cs typeface="+mj-cs"/>
              </a:defRPr>
            </a:lvl1pPr>
          </a:lstStyle>
          <a:p>
            <a:r>
              <a:rPr lang="en-US" dirty="0"/>
              <a:t> Plant and Seed Multiplication</a:t>
            </a:r>
          </a:p>
        </p:txBody>
      </p:sp>
      <p:pic>
        <p:nvPicPr>
          <p:cNvPr id="6" name="Picture 5">
            <a:extLst>
              <a:ext uri="{FF2B5EF4-FFF2-40B4-BE49-F238E27FC236}">
                <a16:creationId xmlns:a16="http://schemas.microsoft.com/office/drawing/2014/main" id="{82946DFE-1FA3-4262-B79E-1F626125D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919" y="1691931"/>
            <a:ext cx="4000704" cy="4000704"/>
          </a:xfrm>
          <a:prstGeom prst="rect">
            <a:avLst/>
          </a:prstGeom>
        </p:spPr>
      </p:pic>
    </p:spTree>
    <p:extLst>
      <p:ext uri="{BB962C8B-B14F-4D97-AF65-F5344CB8AC3E}">
        <p14:creationId xmlns:p14="http://schemas.microsoft.com/office/powerpoint/2010/main" val="42599283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700" y="1443841"/>
            <a:ext cx="7536799" cy="3970318"/>
          </a:xfrm>
          <a:prstGeom prst="rect">
            <a:avLst/>
          </a:prstGeom>
        </p:spPr>
        <p:txBody>
          <a:bodyPr wrap="square">
            <a:spAutoFit/>
          </a:bodyPr>
          <a:lstStyle/>
          <a:p>
            <a:pPr marL="342900" indent="-342900">
              <a:buFont typeface="Wingdings" charset="2"/>
              <a:buChar char="v"/>
            </a:pPr>
            <a:r>
              <a:rPr lang="en-US" sz="2800" dirty="0"/>
              <a:t>Analyze Product Integrity Concerns</a:t>
            </a:r>
          </a:p>
          <a:p>
            <a:pPr marL="342900" indent="-342900">
              <a:buFont typeface="Wingdings" panose="05000000000000000000" pitchFamily="2" charset="2"/>
              <a:buChar char="v"/>
            </a:pPr>
            <a:r>
              <a:rPr lang="en-US" sz="2800" dirty="0"/>
              <a:t>Determine Critical Control Points</a:t>
            </a:r>
          </a:p>
          <a:p>
            <a:pPr marL="342900" indent="-342900">
              <a:buFont typeface="Wingdings" panose="05000000000000000000" pitchFamily="2" charset="2"/>
              <a:buChar char="v"/>
            </a:pPr>
            <a:r>
              <a:rPr lang="en-US" sz="2800" dirty="0"/>
              <a:t>Establish and Implement:</a:t>
            </a:r>
          </a:p>
          <a:p>
            <a:pPr marL="800100" lvl="1" indent="-342900">
              <a:buFont typeface="+mj-lt"/>
              <a:buAutoNum type="alphaLcParenR"/>
            </a:pPr>
            <a:r>
              <a:rPr lang="en-US" sz="2800" dirty="0"/>
              <a:t>Preventive Measures</a:t>
            </a:r>
          </a:p>
          <a:p>
            <a:pPr marL="800100" lvl="1" indent="-342900">
              <a:buFont typeface="+mj-lt"/>
              <a:buAutoNum type="alphaLcParenR"/>
            </a:pPr>
            <a:r>
              <a:rPr lang="en-US" sz="2800" dirty="0"/>
              <a:t>Monitoring and Verification Procedures</a:t>
            </a:r>
          </a:p>
          <a:p>
            <a:pPr marL="800100" lvl="1" indent="-342900">
              <a:buFont typeface="+mj-lt"/>
              <a:buAutoNum type="alphaLcParenR"/>
            </a:pPr>
            <a:r>
              <a:rPr lang="en-US" sz="2800" dirty="0"/>
              <a:t>Corrective Measures</a:t>
            </a:r>
          </a:p>
          <a:p>
            <a:pPr marL="800100" lvl="1" indent="-342900">
              <a:buFont typeface="+mj-lt"/>
              <a:buAutoNum type="alphaLcParenR"/>
            </a:pPr>
            <a:r>
              <a:rPr lang="en-US" sz="2800" dirty="0"/>
              <a:t>Incident Escalation and Response Procedures</a:t>
            </a:r>
          </a:p>
          <a:p>
            <a:pPr marL="800100" lvl="1" indent="-342900">
              <a:buFont typeface="+mj-lt"/>
              <a:buAutoNum type="alphaLcParenR"/>
            </a:pPr>
            <a:r>
              <a:rPr lang="en-US" sz="2800" dirty="0"/>
              <a:t>Record Keeping and Documentation Procedures</a:t>
            </a:r>
          </a:p>
        </p:txBody>
      </p:sp>
      <p:sp>
        <p:nvSpPr>
          <p:cNvPr id="4" name="Title 3"/>
          <p:cNvSpPr>
            <a:spLocks noGrp="1"/>
          </p:cNvSpPr>
          <p:nvPr>
            <p:ph type="title"/>
          </p:nvPr>
        </p:nvSpPr>
        <p:spPr>
          <a:xfrm>
            <a:off x="2255302" y="172770"/>
            <a:ext cx="7678220" cy="589230"/>
          </a:xfrm>
        </p:spPr>
        <p:txBody>
          <a:bodyPr>
            <a:normAutofit/>
          </a:bodyPr>
          <a:lstStyle/>
          <a:p>
            <a:r>
              <a:rPr lang="en-US" dirty="0"/>
              <a:t> Plant and Seed Multiplication</a:t>
            </a:r>
          </a:p>
        </p:txBody>
      </p:sp>
    </p:spTree>
    <p:extLst>
      <p:ext uri="{BB962C8B-B14F-4D97-AF65-F5344CB8AC3E}">
        <p14:creationId xmlns:p14="http://schemas.microsoft.com/office/powerpoint/2010/main" val="9216815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16" y="959724"/>
            <a:ext cx="7062249" cy="5262979"/>
          </a:xfrm>
          <a:prstGeom prst="rect">
            <a:avLst/>
          </a:prstGeom>
        </p:spPr>
        <p:txBody>
          <a:bodyPr wrap="square">
            <a:spAutoFit/>
          </a:bodyPr>
          <a:lstStyle/>
          <a:p>
            <a:pPr marL="285750" indent="-285750">
              <a:buFont typeface="Wingdings" panose="05000000000000000000" pitchFamily="2" charset="2"/>
              <a:buChar char="v"/>
            </a:pPr>
            <a:r>
              <a:rPr lang="en-US" sz="2400" b="1" dirty="0"/>
              <a:t>Analyze Product Integrity Concerns</a:t>
            </a:r>
            <a:endParaRPr lang="en-US" sz="2400" dirty="0"/>
          </a:p>
          <a:p>
            <a:pPr marL="742950" lvl="1" indent="-285750">
              <a:buFont typeface="Arial" panose="020B0604020202020204" pitchFamily="34" charset="0"/>
              <a:buChar char="•"/>
            </a:pPr>
            <a:r>
              <a:rPr lang="en-US" sz="2400" dirty="0">
                <a:latin typeface="Segoe UI" panose="020B0502040204020203" pitchFamily="34" charset="0"/>
              </a:rPr>
              <a:t>Ensure isolation is adequate to prevent unintended outcrossing, Identification: ensure proper ID of material planted and harvested, etc.</a:t>
            </a:r>
            <a:endParaRPr lang="en-US" sz="2400" dirty="0">
              <a:latin typeface="Arial" panose="020B0604020202020204" pitchFamily="34" charset="0"/>
            </a:endParaRPr>
          </a:p>
          <a:p>
            <a:pPr marL="736600" lvl="1" indent="-279400">
              <a:buFont typeface="Arial" pitchFamily="34" charset="0"/>
              <a:buChar char="•"/>
            </a:pPr>
            <a:r>
              <a:rPr lang="en-US" sz="2400" dirty="0"/>
              <a:t>Misidentification of plant material to be planted</a:t>
            </a:r>
          </a:p>
          <a:p>
            <a:pPr marL="736600" lvl="1" indent="-279400">
              <a:buFont typeface="Arial" pitchFamily="34" charset="0"/>
              <a:buChar char="•"/>
            </a:pPr>
            <a:r>
              <a:rPr lang="en-US" sz="2400" dirty="0"/>
              <a:t>Misidentification of plant material harvested and retained</a:t>
            </a:r>
          </a:p>
          <a:p>
            <a:pPr marL="736600" lvl="1" indent="-279400">
              <a:buFont typeface="Arial" pitchFamily="34" charset="0"/>
              <a:buChar char="•"/>
            </a:pPr>
            <a:r>
              <a:rPr lang="en-US" sz="2400" dirty="0"/>
              <a:t>Inadvertent physical mixture of plant material </a:t>
            </a:r>
          </a:p>
          <a:p>
            <a:pPr marL="736600" lvl="1" indent="-279400">
              <a:buFont typeface="Arial" pitchFamily="34" charset="0"/>
              <a:buChar char="•"/>
            </a:pPr>
            <a:r>
              <a:rPr lang="en-US" sz="2400" dirty="0"/>
              <a:t>Errors in disposition</a:t>
            </a:r>
          </a:p>
          <a:p>
            <a:pPr marL="736600" lvl="1" indent="-279400">
              <a:buFont typeface="Arial" pitchFamily="34" charset="0"/>
              <a:buChar char="•"/>
            </a:pPr>
            <a:r>
              <a:rPr lang="en-US" sz="2400" dirty="0"/>
              <a:t>Ensure adequate clean-out of planting, harvesting, transporting, and conveying equipment, and storage facilities cleanout to prevent commingling.</a:t>
            </a:r>
          </a:p>
        </p:txBody>
      </p:sp>
      <p:sp>
        <p:nvSpPr>
          <p:cNvPr id="10" name="Title 3"/>
          <p:cNvSpPr>
            <a:spLocks noGrp="1"/>
          </p:cNvSpPr>
          <p:nvPr>
            <p:ph type="title"/>
          </p:nvPr>
        </p:nvSpPr>
        <p:spPr>
          <a:xfrm>
            <a:off x="2010896" y="172770"/>
            <a:ext cx="8167032" cy="589230"/>
          </a:xfrm>
        </p:spPr>
        <p:txBody>
          <a:bodyPr>
            <a:normAutofit/>
          </a:bodyPr>
          <a:lstStyle/>
          <a:p>
            <a:r>
              <a:rPr lang="en-US" dirty="0"/>
              <a:t> Plant and Seed Multiplication</a:t>
            </a:r>
          </a:p>
        </p:txBody>
      </p:sp>
      <p:pic>
        <p:nvPicPr>
          <p:cNvPr id="6" name="Picture 5">
            <a:extLst>
              <a:ext uri="{FF2B5EF4-FFF2-40B4-BE49-F238E27FC236}">
                <a16:creationId xmlns:a16="http://schemas.microsoft.com/office/drawing/2014/main" id="{D6B3094F-9659-43DE-B421-59753D9708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5369" y="2151191"/>
            <a:ext cx="4601815" cy="3067877"/>
          </a:xfrm>
          <a:prstGeom prst="rect">
            <a:avLst/>
          </a:prstGeom>
        </p:spPr>
      </p:pic>
    </p:spTree>
    <p:extLst>
      <p:ext uri="{BB962C8B-B14F-4D97-AF65-F5344CB8AC3E}">
        <p14:creationId xmlns:p14="http://schemas.microsoft.com/office/powerpoint/2010/main" val="31252582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113" y="937090"/>
            <a:ext cx="7515712" cy="5601533"/>
          </a:xfrm>
          <a:prstGeom prst="rect">
            <a:avLst/>
          </a:prstGeom>
        </p:spPr>
        <p:txBody>
          <a:bodyPr wrap="square">
            <a:spAutoFit/>
          </a:bodyPr>
          <a:lstStyle/>
          <a:p>
            <a:pPr marL="285750" indent="-285750">
              <a:buFont typeface="Wingdings" panose="05000000000000000000" pitchFamily="2" charset="2"/>
              <a:buChar char="v"/>
            </a:pPr>
            <a:r>
              <a:rPr lang="en-US" sz="2200" b="1" dirty="0"/>
              <a:t>Determine Critical Control Points</a:t>
            </a:r>
            <a:endParaRPr lang="en-US" sz="2200" dirty="0"/>
          </a:p>
          <a:p>
            <a:pPr marL="863600" lvl="1" indent="-355600">
              <a:buFont typeface="Arial" pitchFamily="34" charset="0"/>
              <a:buChar char="•"/>
            </a:pPr>
            <a:r>
              <a:rPr lang="en-US" sz="2400" dirty="0"/>
              <a:t>Seed packaging, storage, preparation of plant material for planting</a:t>
            </a:r>
          </a:p>
          <a:p>
            <a:pPr marL="863600" lvl="1" indent="-355600">
              <a:buFont typeface="Arial" pitchFamily="34" charset="0"/>
              <a:buChar char="•"/>
            </a:pPr>
            <a:r>
              <a:rPr lang="en-US" sz="2400" dirty="0"/>
              <a:t>Transfer of plant material to the field for planting</a:t>
            </a:r>
          </a:p>
          <a:p>
            <a:pPr marL="863600" lvl="1" indent="-355600">
              <a:buFont typeface="Arial" pitchFamily="34" charset="0"/>
              <a:buChar char="•"/>
            </a:pPr>
            <a:r>
              <a:rPr lang="en-US" sz="2400" dirty="0"/>
              <a:t>Disposal of regulated/stewarded treated seed</a:t>
            </a:r>
          </a:p>
          <a:p>
            <a:pPr marL="863600" lvl="1" indent="-355600">
              <a:buFont typeface="Arial" pitchFamily="34" charset="0"/>
              <a:buChar char="•"/>
            </a:pPr>
            <a:r>
              <a:rPr lang="en-US" sz="2400" dirty="0"/>
              <a:t>Confirmation of reproductive isolation, as necessary</a:t>
            </a:r>
          </a:p>
          <a:p>
            <a:pPr marL="863600" lvl="1" indent="-355600">
              <a:buFont typeface="Arial" pitchFamily="34" charset="0"/>
              <a:buChar char="•"/>
            </a:pPr>
            <a:r>
              <a:rPr lang="en-US" sz="2400" dirty="0"/>
              <a:t>Plant pollination, harvesting, crop destruction, post-harvest monitoring, as necessary</a:t>
            </a:r>
          </a:p>
          <a:p>
            <a:pPr marL="863600" lvl="1" indent="-355600">
              <a:buFont typeface="Arial" pitchFamily="34" charset="0"/>
              <a:buChar char="•"/>
            </a:pPr>
            <a:r>
              <a:rPr lang="en-US" sz="2400" dirty="0"/>
              <a:t>Transfer of plant material from the field for cleaning, conditioning, packaging, storage or transport</a:t>
            </a:r>
          </a:p>
          <a:p>
            <a:pPr marL="863600" lvl="1" indent="-355600">
              <a:buFont typeface="Arial" pitchFamily="34" charset="0"/>
              <a:buChar char="•"/>
            </a:pPr>
            <a:r>
              <a:rPr lang="en-US" sz="2400" dirty="0"/>
              <a:t>Storage </a:t>
            </a:r>
          </a:p>
          <a:p>
            <a:pPr marL="863600" lvl="1" indent="-355600">
              <a:buFont typeface="Arial" pitchFamily="34" charset="0"/>
              <a:buChar char="•"/>
            </a:pPr>
            <a:r>
              <a:rPr lang="en-US" sz="2400" dirty="0"/>
              <a:t>Alternative uses for grain if key import authorizations have not been received (e.g. feed on farm, ethanol production) </a:t>
            </a:r>
          </a:p>
        </p:txBody>
      </p:sp>
      <p:sp>
        <p:nvSpPr>
          <p:cNvPr id="10" name="Title 3"/>
          <p:cNvSpPr>
            <a:spLocks noGrp="1"/>
          </p:cNvSpPr>
          <p:nvPr>
            <p:ph type="title"/>
          </p:nvPr>
        </p:nvSpPr>
        <p:spPr>
          <a:xfrm>
            <a:off x="2010896" y="172770"/>
            <a:ext cx="8167032" cy="589230"/>
          </a:xfrm>
        </p:spPr>
        <p:txBody>
          <a:bodyPr>
            <a:normAutofit/>
          </a:bodyPr>
          <a:lstStyle/>
          <a:p>
            <a:r>
              <a:rPr lang="en-US" dirty="0"/>
              <a:t> Plant and Seed Multiplication</a:t>
            </a:r>
          </a:p>
        </p:txBody>
      </p:sp>
      <p:pic>
        <p:nvPicPr>
          <p:cNvPr id="7" name="Picture 6">
            <a:extLst>
              <a:ext uri="{FF2B5EF4-FFF2-40B4-BE49-F238E27FC236}">
                <a16:creationId xmlns:a16="http://schemas.microsoft.com/office/drawing/2014/main" id="{DA060925-73EB-4968-AF11-2DB6A55575FC}"/>
              </a:ext>
            </a:extLst>
          </p:cNvPr>
          <p:cNvPicPr>
            <a:picLocks noChangeAspect="1"/>
          </p:cNvPicPr>
          <p:nvPr/>
        </p:nvPicPr>
        <p:blipFill rotWithShape="1">
          <a:blip r:embed="rId3"/>
          <a:srcRect t="6442" r="5141"/>
          <a:stretch/>
        </p:blipFill>
        <p:spPr>
          <a:xfrm>
            <a:off x="6711018" y="3638705"/>
            <a:ext cx="5436914" cy="1858712"/>
          </a:xfrm>
          <a:prstGeom prst="rect">
            <a:avLst/>
          </a:prstGeom>
        </p:spPr>
      </p:pic>
    </p:spTree>
    <p:extLst>
      <p:ext uri="{BB962C8B-B14F-4D97-AF65-F5344CB8AC3E}">
        <p14:creationId xmlns:p14="http://schemas.microsoft.com/office/powerpoint/2010/main" val="3817419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740184"/>
          </a:xfrm>
        </p:spPr>
        <p:txBody>
          <a:bodyPr/>
          <a:lstStyle/>
          <a:p>
            <a:r>
              <a:rPr lang="en-US" dirty="0"/>
              <a:t> Plant and Seed Multiplication</a:t>
            </a:r>
          </a:p>
        </p:txBody>
      </p:sp>
      <p:sp>
        <p:nvSpPr>
          <p:cNvPr id="3" name="TextBox 2"/>
          <p:cNvSpPr txBox="1"/>
          <p:nvPr/>
        </p:nvSpPr>
        <p:spPr>
          <a:xfrm>
            <a:off x="184092" y="916336"/>
            <a:ext cx="5725258" cy="430887"/>
          </a:xfrm>
          <a:prstGeom prst="rect">
            <a:avLst/>
          </a:prstGeom>
          <a:noFill/>
        </p:spPr>
        <p:txBody>
          <a:bodyPr wrap="square" rtlCol="0">
            <a:spAutoFit/>
          </a:bodyPr>
          <a:lstStyle/>
          <a:p>
            <a:pPr marL="285750" indent="-285750">
              <a:buFont typeface="Wingdings" panose="05000000000000000000" pitchFamily="2" charset="2"/>
              <a:buChar char="v"/>
            </a:pPr>
            <a:r>
              <a:rPr lang="en-US" sz="2200" b="1" dirty="0"/>
              <a:t>Establish and Implement:</a:t>
            </a:r>
          </a:p>
        </p:txBody>
      </p:sp>
      <p:sp>
        <p:nvSpPr>
          <p:cNvPr id="9" name="TextBox 8"/>
          <p:cNvSpPr txBox="1"/>
          <p:nvPr/>
        </p:nvSpPr>
        <p:spPr>
          <a:xfrm>
            <a:off x="184092" y="1622670"/>
            <a:ext cx="9021516" cy="5016758"/>
          </a:xfrm>
          <a:prstGeom prst="rect">
            <a:avLst/>
          </a:prstGeom>
          <a:noFill/>
        </p:spPr>
        <p:txBody>
          <a:bodyPr wrap="square" rtlCol="0">
            <a:spAutoFit/>
          </a:bodyPr>
          <a:lstStyle/>
          <a:p>
            <a:pPr marL="228600" indent="-228600">
              <a:buFont typeface="Arial" pitchFamily="34" charset="0"/>
              <a:buChar char="•"/>
            </a:pPr>
            <a:r>
              <a:rPr lang="en-US" sz="2000" dirty="0"/>
              <a:t>Effective process and procedure descriptions supported by robust training records</a:t>
            </a:r>
          </a:p>
          <a:p>
            <a:pPr marL="228600" indent="-228600">
              <a:buFont typeface="Arial" pitchFamily="34" charset="0"/>
              <a:buChar char="•"/>
            </a:pPr>
            <a:r>
              <a:rPr lang="en-US" sz="2000" dirty="0"/>
              <a:t>Quality assurance and control processes to ensure seeds are properly tested, results recorded</a:t>
            </a:r>
          </a:p>
          <a:p>
            <a:pPr marL="228600" indent="-228600">
              <a:buFont typeface="Arial" pitchFamily="34" charset="0"/>
              <a:buChar char="•"/>
            </a:pPr>
            <a:r>
              <a:rPr lang="en-US" sz="2000" dirty="0"/>
              <a:t>Labeling, tracking, and disposition of plant material as part of an inventory system</a:t>
            </a:r>
          </a:p>
          <a:p>
            <a:pPr marL="228600" indent="-228600">
              <a:buFont typeface="Arial" pitchFamily="34" charset="0"/>
              <a:buChar char="•"/>
            </a:pPr>
            <a:r>
              <a:rPr lang="en-US" sz="2000" dirty="0"/>
              <a:t>Procedures so that labels used to identify seeds or plants are recorded and information pertinent to identity is retrievable</a:t>
            </a:r>
          </a:p>
          <a:p>
            <a:pPr marL="228600" indent="-228600">
              <a:buFont typeface="Arial" pitchFamily="34" charset="0"/>
              <a:buChar char="•"/>
            </a:pPr>
            <a:r>
              <a:rPr lang="en-US" sz="2000" dirty="0"/>
              <a:t>Internal work processes and SOPs for traceability</a:t>
            </a:r>
          </a:p>
          <a:p>
            <a:pPr marL="228600" indent="-228600">
              <a:buFont typeface="Arial" pitchFamily="34" charset="0"/>
              <a:buChar char="•"/>
            </a:pPr>
            <a:r>
              <a:rPr lang="en-US" sz="2000" dirty="0"/>
              <a:t>Transfer protocols or processes for traceability across functions, departments, organizations, or locations</a:t>
            </a:r>
          </a:p>
          <a:p>
            <a:pPr marL="228600" indent="-228600">
              <a:buFont typeface="Arial" pitchFamily="34" charset="0"/>
              <a:buChar char="•"/>
            </a:pPr>
            <a:r>
              <a:rPr lang="en-US" sz="2000" dirty="0"/>
              <a:t>Methods and controls for reproductive isolation, as necessary (e.g., compliance with national standards for production of breeder, foundation, registered, and certified seed)</a:t>
            </a:r>
          </a:p>
          <a:p>
            <a:pPr marL="228600" indent="-228600">
              <a:buFont typeface="Arial" pitchFamily="34" charset="0"/>
              <a:buChar char="•"/>
            </a:pPr>
            <a:r>
              <a:rPr lang="en-US" sz="2000" dirty="0"/>
              <a:t>Methods and controls for appropriate equipment cleaning and sanitation</a:t>
            </a:r>
          </a:p>
          <a:p>
            <a:pPr marL="228600" indent="-228600">
              <a:buFont typeface="Arial" pitchFamily="34" charset="0"/>
              <a:buChar char="•"/>
            </a:pPr>
            <a:r>
              <a:rPr lang="en-US" sz="2000" dirty="0"/>
              <a:t>Methods and controls for appropriate seed storage, shipment and disposal</a:t>
            </a:r>
          </a:p>
          <a:p>
            <a:pPr marL="228600" indent="-228600">
              <a:buFont typeface="Arial" pitchFamily="34" charset="0"/>
              <a:buChar char="•"/>
            </a:pPr>
            <a:r>
              <a:rPr lang="en-US" sz="2000" dirty="0"/>
              <a:t>Training for individuals involved with activities related to plant and seed multiplication including confined field trials, if applicable</a:t>
            </a:r>
          </a:p>
        </p:txBody>
      </p:sp>
      <p:sp>
        <p:nvSpPr>
          <p:cNvPr id="6" name="Rectangle 5">
            <a:extLst>
              <a:ext uri="{FF2B5EF4-FFF2-40B4-BE49-F238E27FC236}">
                <a16:creationId xmlns:a16="http://schemas.microsoft.com/office/drawing/2014/main" id="{B114A188-568C-4019-9440-37200347D025}"/>
              </a:ext>
            </a:extLst>
          </p:cNvPr>
          <p:cNvSpPr/>
          <p:nvPr/>
        </p:nvSpPr>
        <p:spPr>
          <a:xfrm>
            <a:off x="0" y="1222560"/>
            <a:ext cx="3295069" cy="400110"/>
          </a:xfrm>
          <a:prstGeom prst="rect">
            <a:avLst/>
          </a:prstGeom>
        </p:spPr>
        <p:txBody>
          <a:bodyPr wrap="none">
            <a:spAutoFit/>
          </a:bodyPr>
          <a:lstStyle/>
          <a:p>
            <a:pPr marL="914400" lvl="1" indent="-457200">
              <a:buFont typeface="+mj-lt"/>
              <a:buAutoNum type="alphaLcParenR"/>
            </a:pPr>
            <a:r>
              <a:rPr lang="en-US" sz="2000" dirty="0"/>
              <a:t>Preventive Measures</a:t>
            </a:r>
          </a:p>
        </p:txBody>
      </p:sp>
      <p:pic>
        <p:nvPicPr>
          <p:cNvPr id="8" name="Picture 7">
            <a:extLst>
              <a:ext uri="{FF2B5EF4-FFF2-40B4-BE49-F238E27FC236}">
                <a16:creationId xmlns:a16="http://schemas.microsoft.com/office/drawing/2014/main" id="{6966F846-BEE8-4EBD-9853-7944846E6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3739" y="2853368"/>
            <a:ext cx="3214169" cy="2142779"/>
          </a:xfrm>
          <a:prstGeom prst="rect">
            <a:avLst/>
          </a:prstGeom>
        </p:spPr>
      </p:pic>
    </p:spTree>
    <p:extLst>
      <p:ext uri="{BB962C8B-B14F-4D97-AF65-F5344CB8AC3E}">
        <p14:creationId xmlns:p14="http://schemas.microsoft.com/office/powerpoint/2010/main" val="14862370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815775"/>
          </a:xfrm>
        </p:spPr>
        <p:txBody>
          <a:bodyPr/>
          <a:lstStyle/>
          <a:p>
            <a:r>
              <a:rPr lang="en-US" dirty="0"/>
              <a:t> Plant and Seed Multiplication</a:t>
            </a:r>
          </a:p>
        </p:txBody>
      </p:sp>
      <p:sp>
        <p:nvSpPr>
          <p:cNvPr id="3" name="TextBox 2"/>
          <p:cNvSpPr txBox="1"/>
          <p:nvPr/>
        </p:nvSpPr>
        <p:spPr>
          <a:xfrm>
            <a:off x="201518" y="891975"/>
            <a:ext cx="6741927"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p>
        </p:txBody>
      </p:sp>
      <p:sp>
        <p:nvSpPr>
          <p:cNvPr id="4" name="Rectangle 3"/>
          <p:cNvSpPr/>
          <p:nvPr/>
        </p:nvSpPr>
        <p:spPr>
          <a:xfrm>
            <a:off x="121185" y="1245546"/>
            <a:ext cx="6096000" cy="400110"/>
          </a:xfrm>
          <a:prstGeom prst="rect">
            <a:avLst/>
          </a:prstGeom>
        </p:spPr>
        <p:txBody>
          <a:bodyPr>
            <a:spAutoFit/>
          </a:bodyPr>
          <a:lstStyle/>
          <a:p>
            <a:pPr marL="914400" lvl="1" indent="-457200">
              <a:buFont typeface="+mj-lt"/>
              <a:buAutoNum type="alphaLcParenR" startAt="2"/>
            </a:pPr>
            <a:r>
              <a:rPr lang="en-US" sz="2000" dirty="0"/>
              <a:t>Monitoring &amp; Verification Procedures</a:t>
            </a:r>
          </a:p>
        </p:txBody>
      </p:sp>
      <p:sp>
        <p:nvSpPr>
          <p:cNvPr id="11" name="Rectangle 10"/>
          <p:cNvSpPr/>
          <p:nvPr/>
        </p:nvSpPr>
        <p:spPr>
          <a:xfrm>
            <a:off x="262807" y="1645656"/>
            <a:ext cx="9026353" cy="4093428"/>
          </a:xfrm>
          <a:prstGeom prst="rect">
            <a:avLst/>
          </a:prstGeom>
        </p:spPr>
        <p:txBody>
          <a:bodyPr wrap="square">
            <a:spAutoFit/>
          </a:bodyPr>
          <a:lstStyle/>
          <a:p>
            <a:pPr marL="342900" indent="-342900">
              <a:buFont typeface="Arial"/>
              <a:buChar char="•"/>
            </a:pPr>
            <a:r>
              <a:rPr lang="en-US" sz="2000" dirty="0"/>
              <a:t>Confirm:</a:t>
            </a:r>
          </a:p>
          <a:p>
            <a:pPr marL="800100" lvl="1" indent="-342900">
              <a:buFont typeface="Arial"/>
              <a:buChar char="•"/>
            </a:pPr>
            <a:r>
              <a:rPr lang="en-US" sz="2000" dirty="0"/>
              <a:t>Seed or plant identity prior to transfer of seed or plant material to the field</a:t>
            </a:r>
          </a:p>
          <a:p>
            <a:pPr marL="800100" lvl="1" indent="-342900">
              <a:buFont typeface="Arial"/>
              <a:buChar char="•"/>
            </a:pPr>
            <a:r>
              <a:rPr lang="en-US" sz="2000" dirty="0"/>
              <a:t>Seed or plant identity and assessment of transgenic purity of seed or plant material from the field by documentation or by diagnostic methods where appropriate (this applies to plant material that may be used for further multiplication or planting)</a:t>
            </a:r>
          </a:p>
          <a:p>
            <a:pPr marL="800100" lvl="1" indent="-342900">
              <a:buFont typeface="Arial"/>
              <a:buChar char="•"/>
            </a:pPr>
            <a:r>
              <a:rPr lang="en-US" sz="2000" dirty="0"/>
              <a:t>Establish and implement methods and controls for appropriate postharvest monitoring requirements</a:t>
            </a:r>
          </a:p>
          <a:p>
            <a:pPr marL="800100" lvl="1" indent="-342900">
              <a:buFont typeface="Arial"/>
              <a:buChar char="•"/>
            </a:pPr>
            <a:r>
              <a:rPr lang="en-US" sz="2000" dirty="0"/>
              <a:t>Seed or plant identity during storage or shipment</a:t>
            </a:r>
          </a:p>
          <a:p>
            <a:pPr marL="342900" indent="-342900">
              <a:buFont typeface="Arial"/>
              <a:buChar char="•"/>
            </a:pPr>
            <a:r>
              <a:rPr lang="en-US" sz="2000" dirty="0"/>
              <a:t>Monitor the seed multiplication program to confirm that management practices (including reproductive isolation) are in place to meet internal operational requirements and external (e.g., seed certification agencies) standards for breeder, foundation, registered and certified seed</a:t>
            </a:r>
          </a:p>
        </p:txBody>
      </p:sp>
      <p:pic>
        <p:nvPicPr>
          <p:cNvPr id="7" name="Picture 6">
            <a:extLst>
              <a:ext uri="{FF2B5EF4-FFF2-40B4-BE49-F238E27FC236}">
                <a16:creationId xmlns:a16="http://schemas.microsoft.com/office/drawing/2014/main" id="{F73A8755-64A1-44F4-A39D-ED4B8D89FE20}"/>
              </a:ext>
            </a:extLst>
          </p:cNvPr>
          <p:cNvPicPr>
            <a:picLocks noChangeAspect="1"/>
          </p:cNvPicPr>
          <p:nvPr/>
        </p:nvPicPr>
        <p:blipFill rotWithShape="1">
          <a:blip r:embed="rId3">
            <a:extLst>
              <a:ext uri="{28A0092B-C50C-407E-A947-70E740481C1C}">
                <a14:useLocalDpi xmlns:a14="http://schemas.microsoft.com/office/drawing/2010/main" val="0"/>
              </a:ext>
            </a:extLst>
          </a:blip>
          <a:srcRect r="50013"/>
          <a:stretch/>
        </p:blipFill>
        <p:spPr>
          <a:xfrm>
            <a:off x="9309657" y="1895070"/>
            <a:ext cx="2169919" cy="3067860"/>
          </a:xfrm>
          <a:prstGeom prst="rect">
            <a:avLst/>
          </a:prstGeom>
        </p:spPr>
      </p:pic>
    </p:spTree>
    <p:extLst>
      <p:ext uri="{BB962C8B-B14F-4D97-AF65-F5344CB8AC3E}">
        <p14:creationId xmlns:p14="http://schemas.microsoft.com/office/powerpoint/2010/main" val="2615012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815775"/>
          </a:xfrm>
        </p:spPr>
        <p:txBody>
          <a:bodyPr/>
          <a:lstStyle/>
          <a:p>
            <a:r>
              <a:rPr lang="en-US" dirty="0"/>
              <a:t> Plant and Seed Multiplication</a:t>
            </a:r>
          </a:p>
        </p:txBody>
      </p:sp>
      <p:sp>
        <p:nvSpPr>
          <p:cNvPr id="3" name="TextBox 2"/>
          <p:cNvSpPr txBox="1"/>
          <p:nvPr/>
        </p:nvSpPr>
        <p:spPr>
          <a:xfrm>
            <a:off x="179484" y="977324"/>
            <a:ext cx="6741927"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p>
        </p:txBody>
      </p:sp>
      <p:sp>
        <p:nvSpPr>
          <p:cNvPr id="5" name="Rectangle 4"/>
          <p:cNvSpPr/>
          <p:nvPr/>
        </p:nvSpPr>
        <p:spPr>
          <a:xfrm>
            <a:off x="88135" y="1293505"/>
            <a:ext cx="6096000" cy="400110"/>
          </a:xfrm>
          <a:prstGeom prst="rect">
            <a:avLst/>
          </a:prstGeom>
        </p:spPr>
        <p:txBody>
          <a:bodyPr>
            <a:spAutoFit/>
          </a:bodyPr>
          <a:lstStyle/>
          <a:p>
            <a:pPr marL="914400" lvl="1" indent="-457200">
              <a:buAutoNum type="alphaLcParenR" startAt="3"/>
            </a:pPr>
            <a:r>
              <a:rPr lang="en-US" sz="2000" dirty="0"/>
              <a:t>Corrective Measures</a:t>
            </a:r>
          </a:p>
        </p:txBody>
      </p:sp>
      <p:sp>
        <p:nvSpPr>
          <p:cNvPr id="12" name="Rectangle 11"/>
          <p:cNvSpPr/>
          <p:nvPr/>
        </p:nvSpPr>
        <p:spPr>
          <a:xfrm>
            <a:off x="386195" y="1693615"/>
            <a:ext cx="11611174" cy="1938992"/>
          </a:xfrm>
          <a:prstGeom prst="rect">
            <a:avLst/>
          </a:prstGeom>
        </p:spPr>
        <p:txBody>
          <a:bodyPr wrap="square">
            <a:spAutoFit/>
          </a:bodyPr>
          <a:lstStyle/>
          <a:p>
            <a:pPr marL="228600" indent="-228600">
              <a:buFont typeface="Arial" pitchFamily="34" charset="0"/>
              <a:buChar char="•"/>
            </a:pPr>
            <a:r>
              <a:rPr lang="en-US" sz="2000" dirty="0"/>
              <a:t>When a plant is misidentified, a plant is correctly identified but is not the desired genotype, or when identity cannot be confirmed, the plant material and any derivatives should be reviewed and appropriate disposition determined</a:t>
            </a:r>
          </a:p>
          <a:p>
            <a:pPr marL="228600" indent="-228600">
              <a:buFont typeface="Arial" pitchFamily="34" charset="0"/>
              <a:buChar char="•"/>
            </a:pPr>
            <a:r>
              <a:rPr lang="en-US" sz="2000" dirty="0"/>
              <a:t>Correct any deficiencies identified that could affect the reproductive isolation of the field sites and assess impact on plant product integrity</a:t>
            </a:r>
          </a:p>
          <a:p>
            <a:pPr marL="228600" indent="-228600">
              <a:buFont typeface="Arial" pitchFamily="34" charset="0"/>
              <a:buChar char="•"/>
            </a:pPr>
            <a:r>
              <a:rPr lang="en-US" sz="2000" dirty="0"/>
              <a:t>Incorporate any corrective measures or procedural changes into SOPs as appropriate </a:t>
            </a:r>
          </a:p>
        </p:txBody>
      </p:sp>
      <p:pic>
        <p:nvPicPr>
          <p:cNvPr id="6" name="Picture 5">
            <a:extLst>
              <a:ext uri="{FF2B5EF4-FFF2-40B4-BE49-F238E27FC236}">
                <a16:creationId xmlns:a16="http://schemas.microsoft.com/office/drawing/2014/main" id="{4817E3D7-24B8-4D37-8470-6125E59C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955" y="3632607"/>
            <a:ext cx="3726359" cy="2807190"/>
          </a:xfrm>
          <a:prstGeom prst="rect">
            <a:avLst/>
          </a:prstGeom>
        </p:spPr>
      </p:pic>
    </p:spTree>
    <p:extLst>
      <p:ext uri="{BB962C8B-B14F-4D97-AF65-F5344CB8AC3E}">
        <p14:creationId xmlns:p14="http://schemas.microsoft.com/office/powerpoint/2010/main" val="23968640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815775"/>
          </a:xfrm>
        </p:spPr>
        <p:txBody>
          <a:bodyPr/>
          <a:lstStyle/>
          <a:p>
            <a:r>
              <a:rPr lang="en-US" dirty="0"/>
              <a:t> Plant and Seed Multiplication</a:t>
            </a:r>
          </a:p>
        </p:txBody>
      </p:sp>
      <p:sp>
        <p:nvSpPr>
          <p:cNvPr id="3" name="TextBox 2"/>
          <p:cNvSpPr txBox="1"/>
          <p:nvPr/>
        </p:nvSpPr>
        <p:spPr>
          <a:xfrm>
            <a:off x="179484" y="977324"/>
            <a:ext cx="6741927"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p>
        </p:txBody>
      </p:sp>
      <p:sp>
        <p:nvSpPr>
          <p:cNvPr id="5" name="Rectangle 4"/>
          <p:cNvSpPr/>
          <p:nvPr/>
        </p:nvSpPr>
        <p:spPr>
          <a:xfrm>
            <a:off x="88135" y="1293505"/>
            <a:ext cx="6096000" cy="400110"/>
          </a:xfrm>
          <a:prstGeom prst="rect">
            <a:avLst/>
          </a:prstGeom>
        </p:spPr>
        <p:txBody>
          <a:bodyPr>
            <a:spAutoFit/>
          </a:bodyPr>
          <a:lstStyle/>
          <a:p>
            <a:pPr lvl="1"/>
            <a:r>
              <a:rPr lang="en-US" sz="2000" dirty="0"/>
              <a:t>d)	Incident Escalation and Response Procedures</a:t>
            </a:r>
          </a:p>
        </p:txBody>
      </p:sp>
      <p:sp>
        <p:nvSpPr>
          <p:cNvPr id="12" name="Rectangle 11"/>
          <p:cNvSpPr/>
          <p:nvPr/>
        </p:nvSpPr>
        <p:spPr>
          <a:xfrm>
            <a:off x="386195" y="1693615"/>
            <a:ext cx="11611174" cy="1323439"/>
          </a:xfrm>
          <a:prstGeom prst="rect">
            <a:avLst/>
          </a:prstGeom>
        </p:spPr>
        <p:txBody>
          <a:bodyPr wrap="square">
            <a:spAutoFit/>
          </a:bodyPr>
          <a:lstStyle/>
          <a:p>
            <a:pPr marL="228600" indent="-228600">
              <a:buFont typeface="Arial" pitchFamily="34" charset="0"/>
              <a:buChar char="•"/>
            </a:pPr>
            <a:r>
              <a:rPr lang="en-US" sz="2000" dirty="0"/>
              <a:t>Establish and implement appropriate incident response protocol to ensure timely and accurate reporting of corrective actions</a:t>
            </a:r>
          </a:p>
          <a:p>
            <a:pPr marL="228600" indent="-228600">
              <a:buFont typeface="Arial" pitchFamily="34" charset="0"/>
              <a:buChar char="•"/>
            </a:pPr>
            <a:r>
              <a:rPr lang="en-US" sz="2000" dirty="0"/>
              <a:t>Documentation to ensure that personnel are trained to support robust systems to report and escalate any incidents of loss of control or containment of biotechnology-derived traits </a:t>
            </a:r>
          </a:p>
        </p:txBody>
      </p:sp>
      <p:pic>
        <p:nvPicPr>
          <p:cNvPr id="7" name="Picture 6">
            <a:extLst>
              <a:ext uri="{FF2B5EF4-FFF2-40B4-BE49-F238E27FC236}">
                <a16:creationId xmlns:a16="http://schemas.microsoft.com/office/drawing/2014/main" id="{A70B9BC7-60B0-4EEF-B61D-92ABEF831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3017054"/>
            <a:ext cx="5143500" cy="3429000"/>
          </a:xfrm>
          <a:prstGeom prst="rect">
            <a:avLst/>
          </a:prstGeom>
        </p:spPr>
      </p:pic>
    </p:spTree>
    <p:extLst>
      <p:ext uri="{BB962C8B-B14F-4D97-AF65-F5344CB8AC3E}">
        <p14:creationId xmlns:p14="http://schemas.microsoft.com/office/powerpoint/2010/main" val="22966411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theme/theme1.xml><?xml version="1.0" encoding="utf-8"?>
<a:theme xmlns:a="http://schemas.openxmlformats.org/drawingml/2006/main" name="TS10400154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potx" id="{C09F2ED6-7B68-4305-826F-E326D3225887}" vid="{B7CA04BF-89D1-446E-AA25-D46A142298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355d278-0fdb-4a25-ae17-5f18f3a5a5d8">
      <Terms xmlns="http://schemas.microsoft.com/office/infopath/2007/PartnerControls"/>
    </lcf76f155ced4ddcb4097134ff3c332f>
    <TaxCatchAll xmlns="e808e558-cbdd-4435-babb-d3261fcb9a92" xsi:nil="true"/>
    <SharedWithUsers xmlns="e808e558-cbdd-4435-babb-d3261fcb9a92">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2B614AB2EF6408B198623251E303D" ma:contentTypeVersion="15" ma:contentTypeDescription="Create a new document." ma:contentTypeScope="" ma:versionID="7a50403b79445419527db56a1eb35739">
  <xsd:schema xmlns:xsd="http://www.w3.org/2001/XMLSchema" xmlns:xs="http://www.w3.org/2001/XMLSchema" xmlns:p="http://schemas.microsoft.com/office/2006/metadata/properties" xmlns:ns2="f355d278-0fdb-4a25-ae17-5f18f3a5a5d8" xmlns:ns3="e808e558-cbdd-4435-babb-d3261fcb9a92" targetNamespace="http://schemas.microsoft.com/office/2006/metadata/properties" ma:root="true" ma:fieldsID="452841651b74cff3b310c5b7da4917e8" ns2:_="" ns3:_="">
    <xsd:import namespace="f355d278-0fdb-4a25-ae17-5f18f3a5a5d8"/>
    <xsd:import namespace="e808e558-cbdd-4435-babb-d3261fcb9a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5d278-0fdb-4a25-ae17-5f18f3a5a5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771832c-c563-4ecd-86ce-abb25da321c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08e558-cbdd-4435-babb-d3261fcb9a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8e4d11f-f526-4e3f-a3e0-4de052c147de}" ma:internalName="TaxCatchAll" ma:showField="CatchAllData" ma:web="e808e558-cbdd-4435-babb-d3261fcb9a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C42546-F14F-401B-9358-9D0585A80203}">
  <ds:schemaRefs>
    <ds:schemaRef ds:uri="http://schemas.microsoft.com/office/2006/metadata/properties"/>
    <ds:schemaRef ds:uri="http://schemas.microsoft.com/office/infopath/2007/PartnerControls"/>
    <ds:schemaRef ds:uri="f355d278-0fdb-4a25-ae17-5f18f3a5a5d8"/>
    <ds:schemaRef ds:uri="e808e558-cbdd-4435-babb-d3261fcb9a92"/>
  </ds:schemaRefs>
</ds:datastoreItem>
</file>

<file path=customXml/itemProps2.xml><?xml version="1.0" encoding="utf-8"?>
<ds:datastoreItem xmlns:ds="http://schemas.openxmlformats.org/officeDocument/2006/customXml" ds:itemID="{C93EC8AD-BA43-4660-8870-079072D80EE3}">
  <ds:schemaRefs>
    <ds:schemaRef ds:uri="http://schemas.microsoft.com/sharepoint/v3/contenttype/forms"/>
  </ds:schemaRefs>
</ds:datastoreItem>
</file>

<file path=customXml/itemProps3.xml><?xml version="1.0" encoding="utf-8"?>
<ds:datastoreItem xmlns:ds="http://schemas.openxmlformats.org/officeDocument/2006/customXml" ds:itemID="{A054F0DA-AF98-41DC-8A58-41EE10FF0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55d278-0fdb-4a25-ae17-5f18f3a5a5d8"/>
    <ds:schemaRef ds:uri="e808e558-cbdd-4435-babb-d3261fcb9a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1640</TotalTime>
  <Words>1598</Words>
  <Application>Microsoft Office PowerPoint</Application>
  <PresentationFormat>Widescreen</PresentationFormat>
  <Paragraphs>119</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Segoe UI</vt:lpstr>
      <vt:lpstr>Times New Roman</vt:lpstr>
      <vt:lpstr>Wingdings</vt:lpstr>
      <vt:lpstr>TS104001541</vt:lpstr>
      <vt:lpstr>Maintaining Plant Product Integrity </vt:lpstr>
      <vt:lpstr>PowerPoint Presentation</vt:lpstr>
      <vt:lpstr> Plant and Seed Multiplication</vt:lpstr>
      <vt:lpstr> Plant and Seed Multiplication</vt:lpstr>
      <vt:lpstr> Plant and Seed Multiplication</vt:lpstr>
      <vt:lpstr> Plant and Seed Multiplication</vt:lpstr>
      <vt:lpstr> Plant and Seed Multiplication</vt:lpstr>
      <vt:lpstr> Plant and Seed Multiplication</vt:lpstr>
      <vt:lpstr> Plant and Seed Multiplication</vt:lpstr>
      <vt:lpstr> Plant and Seed Multiplication</vt:lpstr>
      <vt:lpstr> Plant and Seed Multiplication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Plant Product Integrity Research in the Laboratory</dc:title>
  <dc:creator>Eric Van Ausdal</dc:creator>
  <cp:lastModifiedBy>Priscilla Norfleet</cp:lastModifiedBy>
  <cp:revision>101</cp:revision>
  <dcterms:created xsi:type="dcterms:W3CDTF">2018-05-07T13:52:45Z</dcterms:created>
  <dcterms:modified xsi:type="dcterms:W3CDTF">2023-10-02T22:13:04Z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0x010100C922B614AB2EF6408B198623251E303D</vt:lpwstr>
  </property>
  <property fmtid="{D5CDD505-2E9C-101B-9397-08002B2CF9AE}" pid="3" name="Order">
    <vt:r8>522200</vt:r8>
  </property>
  <property fmtid="{D5CDD505-2E9C-101B-9397-08002B2CF9AE}" pid="4" name="TemplateUrl">
    <vt:lpwstr/>
  </property>
  <property fmtid="{D5CDD505-2E9C-101B-9397-08002B2CF9AE}" pid="5" name="ComplianceAssetId">
    <vt:lpwstr/>
  </property>
  <property fmtid="{D5CDD505-2E9C-101B-9397-08002B2CF9AE}" pid="6" name="xd_Signature">
    <vt:bool>false</vt:bool>
  </property>
  <property fmtid="{D5CDD505-2E9C-101B-9397-08002B2CF9AE}" pid="7" name="xd_ProgID">
    <vt:lpwstr/>
  </property>
  <property fmtid="{D5CDD505-2E9C-101B-9397-08002B2CF9AE}" pid="8" name="MediaServiceImageTags">
    <vt:lpwstr/>
  </property>
  <property fmtid="{D5CDD505-2E9C-101B-9397-08002B2CF9AE}" pid="9" name="_ExtendedDescription">
    <vt:lpwstr/>
  </property>
  <property fmtid="{D5CDD505-2E9C-101B-9397-08002B2CF9AE}" pid="10" name="TriggerFlowInfo">
    <vt:lpwstr/>
  </property>
</Properties>
</file>