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15_16C0EB63.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modernComment_119_2573D046.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22"/>
  </p:notesMasterIdLst>
  <p:sldIdLst>
    <p:sldId id="257" r:id="rId5"/>
    <p:sldId id="282" r:id="rId6"/>
    <p:sldId id="283" r:id="rId7"/>
    <p:sldId id="272" r:id="rId8"/>
    <p:sldId id="258" r:id="rId9"/>
    <p:sldId id="280" r:id="rId10"/>
    <p:sldId id="274" r:id="rId11"/>
    <p:sldId id="260" r:id="rId12"/>
    <p:sldId id="277" r:id="rId13"/>
    <p:sldId id="261" r:id="rId14"/>
    <p:sldId id="262" r:id="rId15"/>
    <p:sldId id="278" r:id="rId16"/>
    <p:sldId id="279" r:id="rId17"/>
    <p:sldId id="276" r:id="rId18"/>
    <p:sldId id="275" r:id="rId19"/>
    <p:sldId id="270" r:id="rId20"/>
    <p:sldId id="28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D4ACFFD-8803-2CDC-EA55-6CF30F38FC01}" name="Priscilla Norfleet" initials="PN" userId="S::pnorfleet@gsg.ag::44bd70df-34e3-4440-84c8-3de3e8d0457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ric Van Ausdal" initials="EVA" lastIdx="1" clrIdx="0">
    <p:extLst>
      <p:ext uri="{19B8F6BF-5375-455C-9EA6-DF929625EA0E}">
        <p15:presenceInfo xmlns:p15="http://schemas.microsoft.com/office/powerpoint/2012/main" userId="S-1-5-21-2280219223-3187006760-654853338-798482" providerId="AD"/>
      </p:ext>
    </p:extLst>
  </p:cmAuthor>
  <p:cmAuthor id="2" name="PERONNET, Anne" initials="PA" lastIdx="17" clrIdx="1">
    <p:extLst>
      <p:ext uri="{19B8F6BF-5375-455C-9EA6-DF929625EA0E}">
        <p15:presenceInfo xmlns:p15="http://schemas.microsoft.com/office/powerpoint/2012/main" userId="S-1-5-21-3646894847-3385745438-3572752260-15479" providerId="AD"/>
      </p:ext>
    </p:extLst>
  </p:cmAuthor>
  <p:cmAuthor id="3" name="TELLEZ, ANTONIETA [AG/7879]" initials="TA[" lastIdx="5" clrIdx="2">
    <p:extLst>
      <p:ext uri="{19B8F6BF-5375-455C-9EA6-DF929625EA0E}">
        <p15:presenceInfo xmlns:p15="http://schemas.microsoft.com/office/powerpoint/2012/main" userId="S-1-5-21-2066316708-82846456-1609722162-85108" providerId="AD"/>
      </p:ext>
    </p:extLst>
  </p:cmAuthor>
  <p:cmAuthor id="4" name="Eric Van Ausdal2" initials="E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3363F2-BA38-4E35-8BBD-B25877AB34B2}" v="2" dt="2023-07-31T16:31:46.1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9142" autoAdjust="0"/>
  </p:normalViewPr>
  <p:slideViewPr>
    <p:cSldViewPr snapToGrid="0">
      <p:cViewPr varScale="1">
        <p:scale>
          <a:sx n="58" d="100"/>
          <a:sy n="58" d="100"/>
        </p:scale>
        <p:origin x="144" y="5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iscilla Norfleet" userId="44bd70df-34e3-4440-84c8-3de3e8d0457c" providerId="ADAL" clId="{F83363F2-BA38-4E35-8BBD-B25877AB34B2}"/>
    <pc:docChg chg="undo custSel modSld modMainMaster">
      <pc:chgData name="Priscilla Norfleet" userId="44bd70df-34e3-4440-84c8-3de3e8d0457c" providerId="ADAL" clId="{F83363F2-BA38-4E35-8BBD-B25877AB34B2}" dt="2023-07-31T17:49:15.626" v="29" actId="12"/>
      <pc:docMkLst>
        <pc:docMk/>
      </pc:docMkLst>
      <pc:sldChg chg="addSp delSp mod">
        <pc:chgData name="Priscilla Norfleet" userId="44bd70df-34e3-4440-84c8-3de3e8d0457c" providerId="ADAL" clId="{F83363F2-BA38-4E35-8BBD-B25877AB34B2}" dt="2023-07-31T17:49:02.653" v="27" actId="478"/>
        <pc:sldMkLst>
          <pc:docMk/>
          <pc:sldMk cId="2401369125" sldId="262"/>
        </pc:sldMkLst>
        <pc:picChg chg="add del">
          <ac:chgData name="Priscilla Norfleet" userId="44bd70df-34e3-4440-84c8-3de3e8d0457c" providerId="ADAL" clId="{F83363F2-BA38-4E35-8BBD-B25877AB34B2}" dt="2023-07-31T17:49:02.653" v="27" actId="478"/>
          <ac:picMkLst>
            <pc:docMk/>
            <pc:sldMk cId="2401369125" sldId="262"/>
            <ac:picMk id="8" creationId="{6C8D1838-B5D2-4476-AB40-D3374B490FC3}"/>
          </ac:picMkLst>
        </pc:picChg>
      </pc:sldChg>
      <pc:sldChg chg="modSp mod">
        <pc:chgData name="Priscilla Norfleet" userId="44bd70df-34e3-4440-84c8-3de3e8d0457c" providerId="ADAL" clId="{F83363F2-BA38-4E35-8BBD-B25877AB34B2}" dt="2023-07-31T17:49:15.626" v="29" actId="12"/>
        <pc:sldMkLst>
          <pc:docMk/>
          <pc:sldMk cId="717356012" sldId="275"/>
        </pc:sldMkLst>
        <pc:spChg chg="mod">
          <ac:chgData name="Priscilla Norfleet" userId="44bd70df-34e3-4440-84c8-3de3e8d0457c" providerId="ADAL" clId="{F83363F2-BA38-4E35-8BBD-B25877AB34B2}" dt="2023-07-31T17:49:15.626" v="29" actId="12"/>
          <ac:spMkLst>
            <pc:docMk/>
            <pc:sldMk cId="717356012" sldId="275"/>
            <ac:spMk id="4" creationId="{00000000-0000-0000-0000-000000000000}"/>
          </ac:spMkLst>
        </pc:spChg>
      </pc:sldChg>
      <pc:sldChg chg="addCm">
        <pc:chgData name="Priscilla Norfleet" userId="44bd70df-34e3-4440-84c8-3de3e8d0457c" providerId="ADAL" clId="{F83363F2-BA38-4E35-8BBD-B25877AB34B2}" dt="2023-07-31T16:33:17.876" v="16"/>
        <pc:sldMkLst>
          <pc:docMk/>
          <pc:sldMk cId="381741923" sldId="277"/>
        </pc:sldMkLst>
        <pc:extLst>
          <p:ext xmlns:p="http://schemas.openxmlformats.org/presentationml/2006/main" uri="{D6D511B9-2390-475A-947B-AFAB55BFBCF1}">
            <pc226:cmChg xmlns:pc226="http://schemas.microsoft.com/office/powerpoint/2022/06/main/command" chg="add">
              <pc226:chgData name="Priscilla Norfleet" userId="44bd70df-34e3-4440-84c8-3de3e8d0457c" providerId="ADAL" clId="{F83363F2-BA38-4E35-8BBD-B25877AB34B2}" dt="2023-07-31T16:33:17.876" v="16"/>
              <pc2:cmMkLst xmlns:pc2="http://schemas.microsoft.com/office/powerpoint/2019/9/main/command">
                <pc:docMk/>
                <pc:sldMk cId="381741923" sldId="277"/>
                <pc2:cmMk id="{B863063F-5169-47E3-A3F3-0199EAD2952C}"/>
              </pc2:cmMkLst>
            </pc226:cmChg>
          </p:ext>
        </pc:extLst>
      </pc:sldChg>
      <pc:sldChg chg="addCm">
        <pc:chgData name="Priscilla Norfleet" userId="44bd70df-34e3-4440-84c8-3de3e8d0457c" providerId="ADAL" clId="{F83363F2-BA38-4E35-8BBD-B25877AB34B2}" dt="2023-07-31T16:34:34.571" v="17"/>
        <pc:sldMkLst>
          <pc:docMk/>
          <pc:sldMk cId="628346950" sldId="281"/>
        </pc:sldMkLst>
        <pc:extLst>
          <p:ext xmlns:p="http://schemas.openxmlformats.org/presentationml/2006/main" uri="{D6D511B9-2390-475A-947B-AFAB55BFBCF1}">
            <pc226:cmChg xmlns:pc226="http://schemas.microsoft.com/office/powerpoint/2022/06/main/command" chg="add">
              <pc226:chgData name="Priscilla Norfleet" userId="44bd70df-34e3-4440-84c8-3de3e8d0457c" providerId="ADAL" clId="{F83363F2-BA38-4E35-8BBD-B25877AB34B2}" dt="2023-07-31T16:34:34.571" v="17"/>
              <pc2:cmMkLst xmlns:pc2="http://schemas.microsoft.com/office/powerpoint/2019/9/main/command">
                <pc:docMk/>
                <pc:sldMk cId="628346950" sldId="281"/>
                <pc2:cmMk id="{6770D510-B357-4A51-8503-DE9E2543D9F9}"/>
              </pc2:cmMkLst>
            </pc226:cmChg>
          </p:ext>
        </pc:extLst>
      </pc:sldChg>
      <pc:sldChg chg="modSp mod">
        <pc:chgData name="Priscilla Norfleet" userId="44bd70df-34e3-4440-84c8-3de3e8d0457c" providerId="ADAL" clId="{F83363F2-BA38-4E35-8BBD-B25877AB34B2}" dt="2023-07-31T17:47:51.049" v="25" actId="20577"/>
        <pc:sldMkLst>
          <pc:docMk/>
          <pc:sldMk cId="2124958373" sldId="282"/>
        </pc:sldMkLst>
        <pc:spChg chg="mod">
          <ac:chgData name="Priscilla Norfleet" userId="44bd70df-34e3-4440-84c8-3de3e8d0457c" providerId="ADAL" clId="{F83363F2-BA38-4E35-8BBD-B25877AB34B2}" dt="2023-07-31T17:47:51.049" v="25" actId="20577"/>
          <ac:spMkLst>
            <pc:docMk/>
            <pc:sldMk cId="2124958373" sldId="282"/>
            <ac:spMk id="3" creationId="{00000000-0000-0000-0000-000000000000}"/>
          </ac:spMkLst>
        </pc:spChg>
      </pc:sldChg>
      <pc:sldMasterChg chg="modSldLayout">
        <pc:chgData name="Priscilla Norfleet" userId="44bd70df-34e3-4440-84c8-3de3e8d0457c" providerId="ADAL" clId="{F83363F2-BA38-4E35-8BBD-B25877AB34B2}" dt="2023-07-31T16:31:52.876" v="15" actId="1076"/>
        <pc:sldMasterMkLst>
          <pc:docMk/>
          <pc:sldMasterMk cId="355472258" sldId="2147483661"/>
        </pc:sldMasterMkLst>
        <pc:sldLayoutChg chg="addSp delSp modSp mod">
          <pc:chgData name="Priscilla Norfleet" userId="44bd70df-34e3-4440-84c8-3de3e8d0457c" providerId="ADAL" clId="{F83363F2-BA38-4E35-8BBD-B25877AB34B2}" dt="2023-07-31T16:31:37.088" v="9" actId="962"/>
          <pc:sldLayoutMkLst>
            <pc:docMk/>
            <pc:sldMasterMk cId="355472258" sldId="2147483661"/>
            <pc:sldLayoutMk cId="716003334" sldId="2147483660"/>
          </pc:sldLayoutMkLst>
          <pc:spChg chg="del mod">
            <ac:chgData name="Priscilla Norfleet" userId="44bd70df-34e3-4440-84c8-3de3e8d0457c" providerId="ADAL" clId="{F83363F2-BA38-4E35-8BBD-B25877AB34B2}" dt="2023-07-31T16:31:20.054" v="2" actId="478"/>
            <ac:spMkLst>
              <pc:docMk/>
              <pc:sldMasterMk cId="355472258" sldId="2147483661"/>
              <pc:sldLayoutMk cId="716003334" sldId="2147483660"/>
              <ac:spMk id="22" creationId="{00000000-0000-0000-0000-000000000000}"/>
            </ac:spMkLst>
          </pc:spChg>
          <pc:picChg chg="add mod">
            <ac:chgData name="Priscilla Norfleet" userId="44bd70df-34e3-4440-84c8-3de3e8d0457c" providerId="ADAL" clId="{F83363F2-BA38-4E35-8BBD-B25877AB34B2}" dt="2023-07-31T16:31:37.088" v="9" actId="962"/>
            <ac:picMkLst>
              <pc:docMk/>
              <pc:sldMasterMk cId="355472258" sldId="2147483661"/>
              <pc:sldLayoutMk cId="716003334" sldId="2147483660"/>
              <ac:picMk id="5" creationId="{126257CD-7202-36D9-E2F8-4568E1985E77}"/>
            </ac:picMkLst>
          </pc:picChg>
          <pc:picChg chg="del">
            <ac:chgData name="Priscilla Norfleet" userId="44bd70df-34e3-4440-84c8-3de3e8d0457c" providerId="ADAL" clId="{F83363F2-BA38-4E35-8BBD-B25877AB34B2}" dt="2023-07-31T16:31:17.518" v="0" actId="478"/>
            <ac:picMkLst>
              <pc:docMk/>
              <pc:sldMasterMk cId="355472258" sldId="2147483661"/>
              <pc:sldLayoutMk cId="716003334" sldId="2147483660"/>
              <ac:picMk id="6" creationId="{00000000-0000-0000-0000-000000000000}"/>
            </ac:picMkLst>
          </pc:picChg>
        </pc:sldLayoutChg>
        <pc:sldLayoutChg chg="addSp delSp modSp mod">
          <pc:chgData name="Priscilla Norfleet" userId="44bd70df-34e3-4440-84c8-3de3e8d0457c" providerId="ADAL" clId="{F83363F2-BA38-4E35-8BBD-B25877AB34B2}" dt="2023-07-31T16:31:52.876" v="15" actId="1076"/>
          <pc:sldLayoutMkLst>
            <pc:docMk/>
            <pc:sldMasterMk cId="355472258" sldId="2147483661"/>
            <pc:sldLayoutMk cId="1705817079" sldId="2147483662"/>
          </pc:sldLayoutMkLst>
          <pc:picChg chg="add mod">
            <ac:chgData name="Priscilla Norfleet" userId="44bd70df-34e3-4440-84c8-3de3e8d0457c" providerId="ADAL" clId="{F83363F2-BA38-4E35-8BBD-B25877AB34B2}" dt="2023-07-31T16:31:52.876" v="15" actId="1076"/>
            <ac:picMkLst>
              <pc:docMk/>
              <pc:sldMasterMk cId="355472258" sldId="2147483661"/>
              <pc:sldLayoutMk cId="1705817079" sldId="2147483662"/>
              <ac:picMk id="3" creationId="{BD6F70BD-21E0-06AC-7A9A-0A74CE5C9057}"/>
            </ac:picMkLst>
          </pc:picChg>
          <pc:picChg chg="del">
            <ac:chgData name="Priscilla Norfleet" userId="44bd70df-34e3-4440-84c8-3de3e8d0457c" providerId="ADAL" clId="{F83363F2-BA38-4E35-8BBD-B25877AB34B2}" dt="2023-07-31T16:31:41.336" v="10" actId="478"/>
            <ac:picMkLst>
              <pc:docMk/>
              <pc:sldMasterMk cId="355472258" sldId="2147483661"/>
              <pc:sldLayoutMk cId="1705817079" sldId="2147483662"/>
              <ac:picMk id="20" creationId="{00000000-0000-0000-0000-000000000000}"/>
            </ac:picMkLst>
          </pc:picChg>
        </pc:sldLayoutChg>
      </pc:sldMasterChg>
    </pc:docChg>
  </pc:docChgLst>
</pc:chgInfo>
</file>

<file path=ppt/comments/modernComment_115_16C0EB63.xml><?xml version="1.0" encoding="utf-8"?>
<p188:cmLst xmlns:a="http://schemas.openxmlformats.org/drawingml/2006/main" xmlns:r="http://schemas.openxmlformats.org/officeDocument/2006/relationships" xmlns:p188="http://schemas.microsoft.com/office/powerpoint/2018/8/main">
  <p188:cm id="{B863063F-5169-47E3-A3F3-0199EAD2952C}" authorId="{ED4ACFFD-8803-2CDC-EA55-6CF30F38FC01}" created="2023-07-31T16:33:17.813">
    <ac:deMkLst xmlns:ac="http://schemas.microsoft.com/office/drawing/2013/main/command">
      <pc:docMk xmlns:pc="http://schemas.microsoft.com/office/powerpoint/2013/main/command"/>
      <pc:sldMk xmlns:pc="http://schemas.microsoft.com/office/powerpoint/2013/main/command" cId="381741923" sldId="277"/>
      <ac:picMk id="2" creationId="{059B6E23-EBB0-41A1-863D-F7A22D0F1E0F}"/>
    </ac:deMkLst>
    <p188:txBody>
      <a:bodyPr/>
      <a:lstStyle/>
      <a:p>
        <a:r>
          <a:rPr lang="en-US"/>
          <a:t>I suggest modernizing this visual</a:t>
        </a:r>
      </a:p>
    </p188:txBody>
  </p188:cm>
</p188:cmLst>
</file>

<file path=ppt/comments/modernComment_119_2573D046.xml><?xml version="1.0" encoding="utf-8"?>
<p188:cmLst xmlns:a="http://schemas.openxmlformats.org/drawingml/2006/main" xmlns:r="http://schemas.openxmlformats.org/officeDocument/2006/relationships" xmlns:p188="http://schemas.microsoft.com/office/powerpoint/2018/8/main">
  <p188:cm id="{6770D510-B357-4A51-8503-DE9E2543D9F9}" authorId="{ED4ACFFD-8803-2CDC-EA55-6CF30F38FC01}" created="2023-07-31T16:34:34.503">
    <ac:txMkLst xmlns:ac="http://schemas.microsoft.com/office/drawing/2013/main/command">
      <pc:docMk xmlns:pc="http://schemas.microsoft.com/office/powerpoint/2013/main/command"/>
      <pc:sldMk xmlns:pc="http://schemas.microsoft.com/office/powerpoint/2013/main/command" cId="628346950" sldId="281"/>
      <ac:spMk id="9" creationId="{FF2B93F0-F79B-4A64-AAC0-1E5E7A708C24}"/>
      <ac:txMk cp="40" len="16">
        <ac:context len="57" hash="4197880656"/>
      </ac:txMk>
    </ac:txMkLst>
    <p188:pos x="3442441" y="1038085"/>
    <p188:txBody>
      <a:bodyPr/>
      <a:lstStyle/>
      <a:p>
        <a:r>
          <a:rPr lang="en-US"/>
          <a:t>Noncompliance's? Isn't is non compliances?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847BB6-E859-47A9-896F-0305AF55FFA4}" type="datetimeFigureOut">
              <a:rPr lang="en-US" smtClean="0"/>
              <a:t>7/31/2023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6A110B-F023-4A77-80C5-74620B26FFE4}" type="slidenum">
              <a:rPr lang="en-US" smtClean="0"/>
              <a:t>‹#›</a:t>
            </a:fld>
            <a:endParaRPr lang="en-US"/>
          </a:p>
        </p:txBody>
      </p:sp>
    </p:spTree>
    <p:extLst>
      <p:ext uri="{BB962C8B-B14F-4D97-AF65-F5344CB8AC3E}">
        <p14:creationId xmlns:p14="http://schemas.microsoft.com/office/powerpoint/2010/main" val="1443095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B26A110B-F023-4A77-80C5-74620B26FFE4}" type="slidenum">
              <a:rPr lang="en-US" smtClean="0"/>
              <a:t>1</a:t>
            </a:fld>
            <a:endParaRPr lang="en-US"/>
          </a:p>
        </p:txBody>
      </p:sp>
    </p:spTree>
    <p:extLst>
      <p:ext uri="{BB962C8B-B14F-4D97-AF65-F5344CB8AC3E}">
        <p14:creationId xmlns:p14="http://schemas.microsoft.com/office/powerpoint/2010/main" val="2429395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US" sz="1200" dirty="0"/>
              <a:t>Verify the integrity of the construct as designed.</a:t>
            </a:r>
          </a:p>
          <a:p>
            <a:pPr marL="457200" indent="-457200">
              <a:buFont typeface="Arial" panose="020B0604020202020204" pitchFamily="34" charset="0"/>
              <a:buChar char="•"/>
            </a:pPr>
            <a:r>
              <a:rPr lang="en-US" sz="1200" dirty="0"/>
              <a:t>Confirm identity prior to transfer for plant transformation.</a:t>
            </a:r>
          </a:p>
          <a:p>
            <a:endParaRPr lang="en-US" dirty="0"/>
          </a:p>
          <a:p>
            <a:pPr marL="228600" indent="-177800">
              <a:buFont typeface="Arial" pitchFamily="34" charset="0"/>
              <a:buChar char="•"/>
            </a:pPr>
            <a:r>
              <a:rPr lang="en-US" sz="1200" dirty="0"/>
              <a:t>In the event that a construct is found to be incorrectly identified or where identity cannot be confirmed, review and determine the disposition of the construct and derivations.</a:t>
            </a:r>
          </a:p>
          <a:p>
            <a:pPr marL="228600" indent="-177800">
              <a:buFont typeface="Arial" pitchFamily="34" charset="0"/>
              <a:buChar char="•"/>
            </a:pPr>
            <a:r>
              <a:rPr lang="en-US" sz="1200" dirty="0"/>
              <a:t> Incorporate any corrective measures or procedural changes into work processes and SOPs as appropriate.</a:t>
            </a:r>
          </a:p>
          <a:p>
            <a:pPr marL="228600" indent="-177800">
              <a:buFont typeface="Arial" pitchFamily="34" charset="0"/>
              <a:buChar char="•"/>
            </a:pPr>
            <a:endParaRPr lang="en-US" sz="1200" dirty="0"/>
          </a:p>
          <a:p>
            <a:pPr marL="228600" marR="0" lvl="0" indent="-1778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dirty="0"/>
              <a:t> </a:t>
            </a:r>
            <a:r>
              <a:rPr lang="en-US" sz="1200" dirty="0"/>
              <a:t>Documentation of identity and </a:t>
            </a:r>
            <a:r>
              <a:rPr lang="en-US" sz="1200" dirty="0" err="1"/>
              <a:t>traceback</a:t>
            </a:r>
            <a:r>
              <a:rPr lang="en-US" sz="1200" dirty="0"/>
              <a:t> should be secure, accessible, and retained as appropriate</a:t>
            </a:r>
          </a:p>
        </p:txBody>
      </p:sp>
      <p:sp>
        <p:nvSpPr>
          <p:cNvPr id="4" name="Slide Number Placeholder 3"/>
          <p:cNvSpPr>
            <a:spLocks noGrp="1"/>
          </p:cNvSpPr>
          <p:nvPr>
            <p:ph type="sldNum" sz="quarter" idx="10"/>
          </p:nvPr>
        </p:nvSpPr>
        <p:spPr/>
        <p:txBody>
          <a:bodyPr/>
          <a:lstStyle/>
          <a:p>
            <a:fld id="{B26A110B-F023-4A77-80C5-74620B26FFE4}" type="slidenum">
              <a:rPr lang="en-US" smtClean="0"/>
              <a:t>14</a:t>
            </a:fld>
            <a:endParaRPr lang="en-US"/>
          </a:p>
        </p:txBody>
      </p:sp>
    </p:spTree>
    <p:extLst>
      <p:ext uri="{BB962C8B-B14F-4D97-AF65-F5344CB8AC3E}">
        <p14:creationId xmlns:p14="http://schemas.microsoft.com/office/powerpoint/2010/main" val="1700477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construct used to transform the host plant is typically comprised of one or more genes of interest coupled with specific regulating elements (e.g., promoters, terminators, transit peptides, etc</a:t>
            </a:r>
            <a:r>
              <a:rPr lang="en-US" sz="1200" i="1" dirty="0"/>
              <a:t>.</a:t>
            </a:r>
            <a:r>
              <a:rPr lang="en-US" sz="1200" dirty="0"/>
              <a:t>). </a:t>
            </a:r>
          </a:p>
          <a:p>
            <a:endParaRPr lang="en-US" sz="1200" dirty="0"/>
          </a:p>
          <a:p>
            <a:r>
              <a:rPr lang="en-US" sz="1200" dirty="0"/>
              <a:t>It is usual practice to identify or confirm the identity of the coding and non-coding sequences that will be inserted into the host genome.</a:t>
            </a:r>
          </a:p>
          <a:p>
            <a:endParaRPr lang="en-US" dirty="0"/>
          </a:p>
        </p:txBody>
      </p:sp>
      <p:sp>
        <p:nvSpPr>
          <p:cNvPr id="4" name="Slide Number Placeholder 3"/>
          <p:cNvSpPr>
            <a:spLocks noGrp="1"/>
          </p:cNvSpPr>
          <p:nvPr>
            <p:ph type="sldNum" sz="quarter" idx="10"/>
          </p:nvPr>
        </p:nvSpPr>
        <p:spPr/>
        <p:txBody>
          <a:bodyPr/>
          <a:lstStyle/>
          <a:p>
            <a:fld id="{B26A110B-F023-4A77-80C5-74620B26FFE4}" type="slidenum">
              <a:rPr lang="en-US" smtClean="0"/>
              <a:t>15</a:t>
            </a:fld>
            <a:endParaRPr lang="en-US"/>
          </a:p>
        </p:txBody>
      </p:sp>
    </p:spTree>
    <p:extLst>
      <p:ext uri="{BB962C8B-B14F-4D97-AF65-F5344CB8AC3E}">
        <p14:creationId xmlns:p14="http://schemas.microsoft.com/office/powerpoint/2010/main" val="4191179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endParaRPr lang="en-US" sz="16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Then one could describe the types of losses of confinement:</a:t>
            </a:r>
            <a:endParaRPr lang="en-US" sz="16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Loss of seed in shipment</a:t>
            </a:r>
            <a:endParaRPr lang="en-US" sz="16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Loss of isolation measures </a:t>
            </a:r>
            <a:endParaRPr lang="en-US" sz="16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Border row stand loss</a:t>
            </a:r>
            <a:endParaRPr lang="en-US" sz="16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Saved seed activity planted closer than planned/expected</a:t>
            </a:r>
            <a:endParaRPr lang="en-US" sz="16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Equipment shared with saved seed activity resulting in commingling</a:t>
            </a:r>
            <a:endParaRPr lang="en-US" sz="16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Equipment not sufficiently cleaned </a:t>
            </a:r>
            <a:endParaRPr lang="en-US" sz="16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Then used for another activity</a:t>
            </a:r>
            <a:endParaRPr lang="en-US" sz="16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Comingling with non-regulated GM</a:t>
            </a:r>
            <a:endParaRPr lang="en-US" sz="16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Loss of seed during transport of equipment following planting/harvest </a:t>
            </a:r>
            <a:endParaRPr lang="en-US" sz="16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Pollen flow not mitigated sufficiently.  Viable pollen from reg-GM or non-commercial GM activity reaches and successfully pollinates commercial crop or saved seed activity in compatible species. </a:t>
            </a:r>
            <a:endParaRPr lang="en-US" sz="16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Accidental harvest</a:t>
            </a:r>
            <a:endParaRPr lang="en-US" sz="16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Accidental transfer of harvested commodity to commercial grain channel</a:t>
            </a:r>
            <a:endParaRPr lang="en-US" sz="16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26A110B-F023-4A77-80C5-74620B26FFE4}" type="slidenum">
              <a:rPr lang="en-US" smtClean="0"/>
              <a:t>16</a:t>
            </a:fld>
            <a:endParaRPr lang="en-US"/>
          </a:p>
        </p:txBody>
      </p:sp>
    </p:spTree>
    <p:extLst>
      <p:ext uri="{BB962C8B-B14F-4D97-AF65-F5344CB8AC3E}">
        <p14:creationId xmlns:p14="http://schemas.microsoft.com/office/powerpoint/2010/main" val="4181711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endParaRPr lang="en-US" sz="16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Then one could describe the types of losses of confinement:</a:t>
            </a:r>
            <a:endParaRPr lang="en-US" sz="16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Loss of seed in shipment</a:t>
            </a:r>
            <a:endParaRPr lang="en-US" sz="16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Loss of isolation measures </a:t>
            </a:r>
            <a:endParaRPr lang="en-US" sz="16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Border row stand loss</a:t>
            </a:r>
            <a:endParaRPr lang="en-US" sz="16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Saved seed activity planted closer than planned/expected</a:t>
            </a:r>
            <a:endParaRPr lang="en-US" sz="16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Equipment shared with saved seed activity resulting in commingling</a:t>
            </a:r>
            <a:endParaRPr lang="en-US" sz="16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Equipment not sufficiently cleaned </a:t>
            </a:r>
            <a:endParaRPr lang="en-US" sz="16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Then used for another activity</a:t>
            </a:r>
            <a:endParaRPr lang="en-US" sz="16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Comingling with non-regulated GM</a:t>
            </a:r>
            <a:endParaRPr lang="en-US" sz="16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Loss of seed during transport of equipment following planting/harvest </a:t>
            </a:r>
            <a:endParaRPr lang="en-US" sz="16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Pollen flow not mitigated sufficiently.  Viable pollen from reg-GM or non-commercial GM activity reaches and successfully pollinates commercial crop or saved seed activity in compatible species. </a:t>
            </a:r>
            <a:endParaRPr lang="en-US" sz="16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Accidental harvest</a:t>
            </a:r>
            <a:endParaRPr lang="en-US" sz="16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Accidental transfer of harvested commodity to commercial grain channel</a:t>
            </a:r>
            <a:endParaRPr lang="en-US" sz="16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26A110B-F023-4A77-80C5-74620B26FFE4}" type="slidenum">
              <a:rPr lang="en-US" smtClean="0"/>
              <a:t>17</a:t>
            </a:fld>
            <a:endParaRPr lang="en-US"/>
          </a:p>
        </p:txBody>
      </p:sp>
    </p:spTree>
    <p:extLst>
      <p:ext uri="{BB962C8B-B14F-4D97-AF65-F5344CB8AC3E}">
        <p14:creationId xmlns:p14="http://schemas.microsoft.com/office/powerpoint/2010/main" val="1642721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document defines plant as any plant (including plant part) for or capable of propagation. Various references are made to seed and/or seed production methods and crop management. It is recognized that systems exist where plant production may be accomplished through non-seed based methods such as vegetative propagation and therefore the use of the term “seed” is not meant to limit the scope of this document</a:t>
            </a:r>
            <a:endParaRPr lang="en-US" b="1" dirty="0"/>
          </a:p>
        </p:txBody>
      </p:sp>
      <p:sp>
        <p:nvSpPr>
          <p:cNvPr id="4" name="Slide Number Placeholder 3"/>
          <p:cNvSpPr>
            <a:spLocks noGrp="1"/>
          </p:cNvSpPr>
          <p:nvPr>
            <p:ph type="sldNum" sz="quarter" idx="10"/>
          </p:nvPr>
        </p:nvSpPr>
        <p:spPr/>
        <p:txBody>
          <a:bodyPr/>
          <a:lstStyle/>
          <a:p>
            <a:fld id="{B26A110B-F023-4A77-80C5-74620B26FFE4}" type="slidenum">
              <a:rPr lang="en-US" smtClean="0"/>
              <a:t>5</a:t>
            </a:fld>
            <a:endParaRPr lang="en-US"/>
          </a:p>
        </p:txBody>
      </p:sp>
    </p:spTree>
    <p:extLst>
      <p:ext uri="{BB962C8B-B14F-4D97-AF65-F5344CB8AC3E}">
        <p14:creationId xmlns:p14="http://schemas.microsoft.com/office/powerpoint/2010/main" val="1597856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document defines plant as any plant (including plant part) for or capable of propagation. Various references are made to seed and/or seed production methods and crop management. It is recognized that systems exist where plant production may be accomplished through non-seed based methods such as vegetative propagation and therefore the use of the term “seed” is not meant to limit the scope of this document</a:t>
            </a:r>
            <a:endParaRPr lang="en-US" b="1" dirty="0"/>
          </a:p>
        </p:txBody>
      </p:sp>
      <p:sp>
        <p:nvSpPr>
          <p:cNvPr id="4" name="Slide Number Placeholder 3"/>
          <p:cNvSpPr>
            <a:spLocks noGrp="1"/>
          </p:cNvSpPr>
          <p:nvPr>
            <p:ph type="sldNum" sz="quarter" idx="10"/>
          </p:nvPr>
        </p:nvSpPr>
        <p:spPr/>
        <p:txBody>
          <a:bodyPr/>
          <a:lstStyle/>
          <a:p>
            <a:fld id="{B26A110B-F023-4A77-80C5-74620B26FFE4}" type="slidenum">
              <a:rPr lang="en-US" smtClean="0"/>
              <a:t>6</a:t>
            </a:fld>
            <a:endParaRPr lang="en-US"/>
          </a:p>
        </p:txBody>
      </p:sp>
    </p:spTree>
    <p:extLst>
      <p:ext uri="{BB962C8B-B14F-4D97-AF65-F5344CB8AC3E}">
        <p14:creationId xmlns:p14="http://schemas.microsoft.com/office/powerpoint/2010/main" val="2865141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construct used to transform the host plant is typically comprised of one or more genes of interest coupled with specific regulating elements (e.g., promoters, terminators, transit peptides, etc</a:t>
            </a:r>
            <a:r>
              <a:rPr lang="en-US" sz="1200" i="1" dirty="0"/>
              <a:t>.</a:t>
            </a:r>
            <a:r>
              <a:rPr lang="en-US" sz="1200" dirty="0"/>
              <a:t>). </a:t>
            </a:r>
          </a:p>
          <a:p>
            <a:endParaRPr lang="en-US" sz="1200" dirty="0"/>
          </a:p>
          <a:p>
            <a:r>
              <a:rPr lang="en-US" sz="1200" dirty="0"/>
              <a:t>It is usual practice to identify or confirm the identity of the coding and non-coding sequences that will be inserted into the host genome.</a:t>
            </a:r>
          </a:p>
          <a:p>
            <a:endParaRPr lang="en-US" dirty="0"/>
          </a:p>
        </p:txBody>
      </p:sp>
      <p:sp>
        <p:nvSpPr>
          <p:cNvPr id="4" name="Slide Number Placeholder 3"/>
          <p:cNvSpPr>
            <a:spLocks noGrp="1"/>
          </p:cNvSpPr>
          <p:nvPr>
            <p:ph type="sldNum" sz="quarter" idx="10"/>
          </p:nvPr>
        </p:nvSpPr>
        <p:spPr/>
        <p:txBody>
          <a:bodyPr/>
          <a:lstStyle/>
          <a:p>
            <a:fld id="{B26A110B-F023-4A77-80C5-74620B26FFE4}" type="slidenum">
              <a:rPr lang="en-US" smtClean="0"/>
              <a:t>7</a:t>
            </a:fld>
            <a:endParaRPr lang="en-US"/>
          </a:p>
        </p:txBody>
      </p:sp>
    </p:spTree>
    <p:extLst>
      <p:ext uri="{BB962C8B-B14F-4D97-AF65-F5344CB8AC3E}">
        <p14:creationId xmlns:p14="http://schemas.microsoft.com/office/powerpoint/2010/main" val="1931559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document defines trait purity as a measure of the extent to which the desired trait is present and unintended traits are absent in a material.</a:t>
            </a:r>
          </a:p>
        </p:txBody>
      </p:sp>
      <p:sp>
        <p:nvSpPr>
          <p:cNvPr id="4" name="Slide Number Placeholder 3"/>
          <p:cNvSpPr>
            <a:spLocks noGrp="1"/>
          </p:cNvSpPr>
          <p:nvPr>
            <p:ph type="sldNum" sz="quarter" idx="5"/>
          </p:nvPr>
        </p:nvSpPr>
        <p:spPr/>
        <p:txBody>
          <a:bodyPr/>
          <a:lstStyle/>
          <a:p>
            <a:fld id="{B26A110B-F023-4A77-80C5-74620B26FFE4}" type="slidenum">
              <a:rPr lang="en-US" smtClean="0"/>
              <a:t>8</a:t>
            </a:fld>
            <a:endParaRPr lang="en-US"/>
          </a:p>
        </p:txBody>
      </p:sp>
    </p:spTree>
    <p:extLst>
      <p:ext uri="{BB962C8B-B14F-4D97-AF65-F5344CB8AC3E}">
        <p14:creationId xmlns:p14="http://schemas.microsoft.com/office/powerpoint/2010/main" val="210469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dirty="0"/>
              <a:t>*For the purposes of this module, labeling means to affix with a label (e.g., seed bag tag) that is marked with a name and/or other information that can be used to facilitate confirmation of plant product identity</a:t>
            </a:r>
          </a:p>
        </p:txBody>
      </p:sp>
      <p:sp>
        <p:nvSpPr>
          <p:cNvPr id="4" name="Slide Number Placeholder 3"/>
          <p:cNvSpPr>
            <a:spLocks noGrp="1"/>
          </p:cNvSpPr>
          <p:nvPr>
            <p:ph type="sldNum" sz="quarter" idx="10"/>
          </p:nvPr>
        </p:nvSpPr>
        <p:spPr/>
        <p:txBody>
          <a:bodyPr/>
          <a:lstStyle/>
          <a:p>
            <a:fld id="{B26A110B-F023-4A77-80C5-74620B26FFE4}" type="slidenum">
              <a:rPr lang="en-US" smtClean="0"/>
              <a:t>10</a:t>
            </a:fld>
            <a:endParaRPr lang="en-US"/>
          </a:p>
        </p:txBody>
      </p:sp>
    </p:spTree>
    <p:extLst>
      <p:ext uri="{BB962C8B-B14F-4D97-AF65-F5344CB8AC3E}">
        <p14:creationId xmlns:p14="http://schemas.microsoft.com/office/powerpoint/2010/main" val="2857325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For the purpose of the Guide for Maintaining Plant Product Integrity for Biotechnology-Derived Plant Products and unless otherwise indicated, confirmation of identity may be achieved using either procedural confirmation (e.g., documentation) or analytical confirmation (e.g., laboratory assays) or both. This will be determined based on individual circumstances and may warrant a case-by-case assessment.</a:t>
            </a:r>
            <a:endParaRPr lang="en-US" sz="1200" dirty="0"/>
          </a:p>
        </p:txBody>
      </p:sp>
      <p:sp>
        <p:nvSpPr>
          <p:cNvPr id="4" name="Slide Number Placeholder 3"/>
          <p:cNvSpPr>
            <a:spLocks noGrp="1"/>
          </p:cNvSpPr>
          <p:nvPr>
            <p:ph type="sldNum" sz="quarter" idx="10"/>
          </p:nvPr>
        </p:nvSpPr>
        <p:spPr/>
        <p:txBody>
          <a:bodyPr/>
          <a:lstStyle/>
          <a:p>
            <a:fld id="{B26A110B-F023-4A77-80C5-74620B26FFE4}" type="slidenum">
              <a:rPr lang="en-US" smtClean="0"/>
              <a:t>11</a:t>
            </a:fld>
            <a:endParaRPr lang="en-US"/>
          </a:p>
        </p:txBody>
      </p:sp>
    </p:spTree>
    <p:extLst>
      <p:ext uri="{BB962C8B-B14F-4D97-AF65-F5344CB8AC3E}">
        <p14:creationId xmlns:p14="http://schemas.microsoft.com/office/powerpoint/2010/main" val="1767728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US" sz="1200" dirty="0"/>
              <a:t>Verify the integrity of the construct as designed.</a:t>
            </a:r>
          </a:p>
          <a:p>
            <a:pPr marL="457200" indent="-457200">
              <a:buFont typeface="Arial" panose="020B0604020202020204" pitchFamily="34" charset="0"/>
              <a:buChar char="•"/>
            </a:pPr>
            <a:r>
              <a:rPr lang="en-US" sz="1200" dirty="0"/>
              <a:t>Confirm identity prior to transfer for plant transformation.</a:t>
            </a:r>
          </a:p>
          <a:p>
            <a:endParaRPr lang="en-US" dirty="0"/>
          </a:p>
          <a:p>
            <a:pPr marL="228600" indent="-177800">
              <a:buFont typeface="Arial" pitchFamily="34" charset="0"/>
              <a:buChar char="•"/>
            </a:pPr>
            <a:r>
              <a:rPr lang="en-US" sz="1200" dirty="0"/>
              <a:t>In the event that a construct is found to be incorrectly identified or where identity cannot be confirmed, review and determine the disposition of the construct and derivations.</a:t>
            </a:r>
          </a:p>
          <a:p>
            <a:pPr marL="228600" indent="-177800">
              <a:buFont typeface="Arial" pitchFamily="34" charset="0"/>
              <a:buChar char="•"/>
            </a:pPr>
            <a:r>
              <a:rPr lang="en-US" sz="1200" dirty="0"/>
              <a:t> Incorporate any corrective measures or procedural changes into work processes and SOPs as appropriate.</a:t>
            </a:r>
          </a:p>
          <a:p>
            <a:pPr marL="228600" indent="-177800">
              <a:buFont typeface="Arial" pitchFamily="34" charset="0"/>
              <a:buChar char="•"/>
            </a:pPr>
            <a:endParaRPr lang="en-US" sz="1200" dirty="0"/>
          </a:p>
          <a:p>
            <a:pPr marL="228600" marR="0" lvl="0" indent="-1778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dirty="0"/>
              <a:t> </a:t>
            </a:r>
            <a:r>
              <a:rPr lang="en-US" sz="1200" dirty="0"/>
              <a:t>Documentation of identity and </a:t>
            </a:r>
            <a:r>
              <a:rPr lang="en-US" sz="1200" dirty="0" err="1"/>
              <a:t>traceback</a:t>
            </a:r>
            <a:r>
              <a:rPr lang="en-US" sz="1200" dirty="0"/>
              <a:t> should be secure, accessible, and retained as appropriate</a:t>
            </a:r>
          </a:p>
        </p:txBody>
      </p:sp>
      <p:sp>
        <p:nvSpPr>
          <p:cNvPr id="4" name="Slide Number Placeholder 3"/>
          <p:cNvSpPr>
            <a:spLocks noGrp="1"/>
          </p:cNvSpPr>
          <p:nvPr>
            <p:ph type="sldNum" sz="quarter" idx="10"/>
          </p:nvPr>
        </p:nvSpPr>
        <p:spPr/>
        <p:txBody>
          <a:bodyPr/>
          <a:lstStyle/>
          <a:p>
            <a:fld id="{B26A110B-F023-4A77-80C5-74620B26FFE4}" type="slidenum">
              <a:rPr lang="en-US" smtClean="0"/>
              <a:t>12</a:t>
            </a:fld>
            <a:endParaRPr lang="en-US"/>
          </a:p>
        </p:txBody>
      </p:sp>
    </p:spTree>
    <p:extLst>
      <p:ext uri="{BB962C8B-B14F-4D97-AF65-F5344CB8AC3E}">
        <p14:creationId xmlns:p14="http://schemas.microsoft.com/office/powerpoint/2010/main" val="1767728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US" sz="1200" dirty="0"/>
              <a:t>Verify the integrity of the construct as designed.</a:t>
            </a:r>
          </a:p>
          <a:p>
            <a:pPr marL="457200" indent="-457200">
              <a:buFont typeface="Arial" panose="020B0604020202020204" pitchFamily="34" charset="0"/>
              <a:buChar char="•"/>
            </a:pPr>
            <a:r>
              <a:rPr lang="en-US" sz="1200" dirty="0"/>
              <a:t>Confirm identity prior to transfer for plant transformation.</a:t>
            </a:r>
          </a:p>
          <a:p>
            <a:endParaRPr lang="en-US" dirty="0"/>
          </a:p>
          <a:p>
            <a:pPr marL="228600" indent="-177800">
              <a:buFont typeface="Arial" pitchFamily="34" charset="0"/>
              <a:buChar char="•"/>
            </a:pPr>
            <a:r>
              <a:rPr lang="en-US" sz="1200" dirty="0"/>
              <a:t>In the event that a construct is found to be incorrectly identified or where identity cannot be confirmed, review and determine the disposition of the construct and derivations.</a:t>
            </a:r>
          </a:p>
          <a:p>
            <a:pPr marL="228600" indent="-177800">
              <a:buFont typeface="Arial" pitchFamily="34" charset="0"/>
              <a:buChar char="•"/>
            </a:pPr>
            <a:r>
              <a:rPr lang="en-US" sz="1200" dirty="0"/>
              <a:t> Incorporate any corrective measures or procedural changes into work processes and SOPs as appropriate.</a:t>
            </a:r>
          </a:p>
          <a:p>
            <a:pPr marL="228600" indent="-177800">
              <a:buFont typeface="Arial" pitchFamily="34" charset="0"/>
              <a:buChar char="•"/>
            </a:pPr>
            <a:endParaRPr lang="en-US" sz="1200" dirty="0"/>
          </a:p>
          <a:p>
            <a:pPr marL="228600" marR="0" lvl="0" indent="-1778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1" dirty="0"/>
              <a:t> </a:t>
            </a:r>
            <a:r>
              <a:rPr lang="en-US" sz="1200" dirty="0"/>
              <a:t>Documentation of identity and </a:t>
            </a:r>
            <a:r>
              <a:rPr lang="en-US" sz="1200" dirty="0" err="1"/>
              <a:t>traceback</a:t>
            </a:r>
            <a:r>
              <a:rPr lang="en-US" sz="1200" dirty="0"/>
              <a:t> should be secure, accessible, and retained as appropriate</a:t>
            </a:r>
          </a:p>
        </p:txBody>
      </p:sp>
      <p:sp>
        <p:nvSpPr>
          <p:cNvPr id="4" name="Slide Number Placeholder 3"/>
          <p:cNvSpPr>
            <a:spLocks noGrp="1"/>
          </p:cNvSpPr>
          <p:nvPr>
            <p:ph type="sldNum" sz="quarter" idx="10"/>
          </p:nvPr>
        </p:nvSpPr>
        <p:spPr/>
        <p:txBody>
          <a:bodyPr/>
          <a:lstStyle/>
          <a:p>
            <a:fld id="{B26A110B-F023-4A77-80C5-74620B26FFE4}" type="slidenum">
              <a:rPr lang="en-US" smtClean="0"/>
              <a:t>13</a:t>
            </a:fld>
            <a:endParaRPr lang="en-US"/>
          </a:p>
        </p:txBody>
      </p:sp>
    </p:spTree>
    <p:extLst>
      <p:ext uri="{BB962C8B-B14F-4D97-AF65-F5344CB8AC3E}">
        <p14:creationId xmlns:p14="http://schemas.microsoft.com/office/powerpoint/2010/main" val="354474720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grpSp>
        <p:nvGrpSpPr>
          <p:cNvPr id="2" name="Group 6"/>
          <p:cNvGrpSpPr>
            <a:grpSpLocks noChangeAspect="1"/>
          </p:cNvGrpSpPr>
          <p:nvPr userDrawn="1"/>
        </p:nvGrpSpPr>
        <p:grpSpPr>
          <a:xfrm>
            <a:off x="1" y="5784790"/>
            <a:ext cx="12219181" cy="1073210"/>
            <a:chOff x="0" y="0"/>
            <a:chExt cx="12981591" cy="1143000"/>
          </a:xfrm>
        </p:grpSpPr>
        <p:pic>
          <p:nvPicPr>
            <p:cNvPr id="8" name="Picture 7" descr="Growth Chamber - 2"/>
            <p:cNvPicPr>
              <a:picLocks noChangeAspect="1" noChangeArrowheads="1"/>
            </p:cNvPicPr>
            <p:nvPr/>
          </p:nvPicPr>
          <p:blipFill>
            <a:blip r:embed="rId2" cstate="print"/>
            <a:srcRect/>
            <a:stretch>
              <a:fillRect/>
            </a:stretch>
          </p:blipFill>
          <p:spPr bwMode="auto">
            <a:xfrm>
              <a:off x="0" y="0"/>
              <a:ext cx="2635065" cy="1141904"/>
            </a:xfrm>
            <a:prstGeom prst="rect">
              <a:avLst/>
            </a:prstGeom>
            <a:noFill/>
            <a:ln w="9525">
              <a:noFill/>
              <a:miter lim="800000"/>
              <a:headEnd/>
              <a:tailEnd/>
            </a:ln>
          </p:spPr>
        </p:pic>
        <p:pic>
          <p:nvPicPr>
            <p:cNvPr id="9" name="Picture 8" descr="greenhouse corn SYN_020.jpg"/>
            <p:cNvPicPr>
              <a:picLocks noChangeAspect="1"/>
            </p:cNvPicPr>
            <p:nvPr/>
          </p:nvPicPr>
          <p:blipFill>
            <a:blip r:embed="rId3" cstate="print"/>
            <a:srcRect l="44396" t="32337" r="22544" b="39320"/>
            <a:stretch>
              <a:fillRect/>
            </a:stretch>
          </p:blipFill>
          <p:spPr>
            <a:xfrm>
              <a:off x="2575719" y="0"/>
              <a:ext cx="2633472" cy="1143000"/>
            </a:xfrm>
            <a:prstGeom prst="rect">
              <a:avLst/>
            </a:prstGeom>
          </p:spPr>
        </p:pic>
        <p:pic>
          <p:nvPicPr>
            <p:cNvPr id="10" name="Picture 4" descr="Corn Greenhouse"/>
            <p:cNvPicPr>
              <a:picLocks noChangeAspect="1" noChangeArrowheads="1"/>
            </p:cNvPicPr>
            <p:nvPr/>
          </p:nvPicPr>
          <p:blipFill>
            <a:blip r:embed="rId4" cstate="print"/>
            <a:srcRect t="25806" r="5142" b="25806"/>
            <a:stretch>
              <a:fillRect/>
            </a:stretch>
          </p:blipFill>
          <p:spPr bwMode="auto">
            <a:xfrm>
              <a:off x="5166519" y="0"/>
              <a:ext cx="2635065" cy="1143000"/>
            </a:xfrm>
            <a:prstGeom prst="rect">
              <a:avLst/>
            </a:prstGeom>
            <a:noFill/>
            <a:ln w="9525">
              <a:noFill/>
              <a:miter lim="800000"/>
              <a:headEnd/>
              <a:tailEnd/>
            </a:ln>
          </p:spPr>
        </p:pic>
        <p:pic>
          <p:nvPicPr>
            <p:cNvPr id="11" name="Picture 10" descr="2007-phi-sls-0260.jpg"/>
            <p:cNvPicPr>
              <a:picLocks/>
            </p:cNvPicPr>
            <p:nvPr/>
          </p:nvPicPr>
          <p:blipFill>
            <a:blip r:embed="rId5" cstate="print"/>
            <a:srcRect t="7894" r="8367" b="32903"/>
            <a:stretch>
              <a:fillRect/>
            </a:stretch>
          </p:blipFill>
          <p:spPr>
            <a:xfrm>
              <a:off x="7757319" y="0"/>
              <a:ext cx="2633472" cy="1143000"/>
            </a:xfrm>
            <a:prstGeom prst="rect">
              <a:avLst/>
            </a:prstGeom>
          </p:spPr>
        </p:pic>
        <p:pic>
          <p:nvPicPr>
            <p:cNvPr id="12" name="Picture 2" descr="C:\Users\choldgreve\Downloads\bigstock-Flower-Canola-37351033.jpg"/>
            <p:cNvPicPr>
              <a:picLocks noChangeArrowheads="1"/>
            </p:cNvPicPr>
            <p:nvPr/>
          </p:nvPicPr>
          <p:blipFill>
            <a:blip r:embed="rId6" cstate="print"/>
            <a:srcRect t="17198" r="30430" b="35689"/>
            <a:stretch>
              <a:fillRect/>
            </a:stretch>
          </p:blipFill>
          <p:spPr bwMode="auto">
            <a:xfrm>
              <a:off x="10348119" y="0"/>
              <a:ext cx="2633472" cy="1143000"/>
            </a:xfrm>
            <a:prstGeom prst="rect">
              <a:avLst/>
            </a:prstGeom>
            <a:noFill/>
          </p:spPr>
        </p:pic>
      </p:grpSp>
      <p:grpSp>
        <p:nvGrpSpPr>
          <p:cNvPr id="3" name="Group 21"/>
          <p:cNvGrpSpPr>
            <a:grpSpLocks noChangeAspect="1"/>
          </p:cNvGrpSpPr>
          <p:nvPr userDrawn="1"/>
        </p:nvGrpSpPr>
        <p:grpSpPr bwMode="auto">
          <a:xfrm>
            <a:off x="297927" y="-1066800"/>
            <a:ext cx="11596148" cy="8470539"/>
            <a:chOff x="793" y="1774"/>
            <a:chExt cx="4247" cy="3196"/>
          </a:xfrm>
        </p:grpSpPr>
        <p:sp>
          <p:nvSpPr>
            <p:cNvPr id="14" name="Arc 10"/>
            <p:cNvSpPr>
              <a:spLocks/>
            </p:cNvSpPr>
            <p:nvPr/>
          </p:nvSpPr>
          <p:spPr bwMode="auto">
            <a:xfrm rot="13500000" flipV="1">
              <a:off x="1322" y="1776"/>
              <a:ext cx="3196" cy="319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18" y="0"/>
                  </a:moveTo>
                  <a:cubicBezTo>
                    <a:pt x="12001" y="65"/>
                    <a:pt x="21600" y="9717"/>
                    <a:pt x="21600" y="21600"/>
                  </a:cubicBezTo>
                </a:path>
                <a:path w="21600" h="21600" stroke="0" extrusionOk="0">
                  <a:moveTo>
                    <a:pt x="118" y="0"/>
                  </a:moveTo>
                  <a:cubicBezTo>
                    <a:pt x="12001" y="65"/>
                    <a:pt x="21600" y="9717"/>
                    <a:pt x="21600" y="21600"/>
                  </a:cubicBezTo>
                  <a:lnTo>
                    <a:pt x="0" y="21600"/>
                  </a:lnTo>
                  <a:close/>
                </a:path>
              </a:pathLst>
            </a:custGeom>
            <a:noFill/>
            <a:ln w="28575">
              <a:solidFill>
                <a:schemeClr val="bg1">
                  <a:lumMod val="85000"/>
                </a:schemeClr>
              </a:solidFill>
              <a:round/>
              <a:headEnd/>
              <a:tailEnd/>
            </a:ln>
          </p:spPr>
          <p:txBody>
            <a:bodyPr wrap="none" anchor="ctr"/>
            <a:lstStyle/>
            <a:p>
              <a:pPr defTabSz="914400">
                <a:defRPr/>
              </a:pPr>
              <a:endParaRPr lang="en-US" sz="2800" dirty="0">
                <a:ln>
                  <a:solidFill>
                    <a:prstClr val="white">
                      <a:lumMod val="85000"/>
                    </a:prstClr>
                  </a:solidFill>
                </a:ln>
                <a:solidFill>
                  <a:srgbClr val="006600"/>
                </a:solidFill>
              </a:endParaRPr>
            </a:p>
          </p:txBody>
        </p:sp>
        <p:pic>
          <p:nvPicPr>
            <p:cNvPr id="15" name="Picture 11" descr="Crop-Channeling"/>
            <p:cNvPicPr preferRelativeResize="0">
              <a:picLocks noChangeAspect="1" noChangeArrowheads="1"/>
            </p:cNvPicPr>
            <p:nvPr/>
          </p:nvPicPr>
          <p:blipFill>
            <a:blip r:embed="rId7" cstate="print">
              <a:duotone>
                <a:schemeClr val="bg2">
                  <a:shade val="45000"/>
                  <a:satMod val="135000"/>
                </a:schemeClr>
                <a:prstClr val="white"/>
              </a:duotone>
            </a:blip>
            <a:srcRect/>
            <a:stretch>
              <a:fillRect/>
            </a:stretch>
          </p:blipFill>
          <p:spPr bwMode="auto">
            <a:xfrm>
              <a:off x="4112" y="2571"/>
              <a:ext cx="380" cy="379"/>
            </a:xfrm>
            <a:prstGeom prst="rect">
              <a:avLst/>
            </a:prstGeom>
            <a:noFill/>
            <a:ln w="9525">
              <a:noFill/>
              <a:miter lim="800000"/>
              <a:headEnd/>
              <a:tailEnd/>
            </a:ln>
          </p:spPr>
        </p:pic>
        <p:pic>
          <p:nvPicPr>
            <p:cNvPr id="16" name="Picture 12" descr="Crop-Production1"/>
            <p:cNvPicPr preferRelativeResize="0">
              <a:picLocks noChangeAspect="1" noChangeArrowheads="1"/>
            </p:cNvPicPr>
            <p:nvPr/>
          </p:nvPicPr>
          <p:blipFill>
            <a:blip r:embed="rId8" cstate="print">
              <a:duotone>
                <a:schemeClr val="bg2">
                  <a:shade val="45000"/>
                  <a:satMod val="135000"/>
                </a:schemeClr>
                <a:prstClr val="white"/>
              </a:duotone>
            </a:blip>
            <a:srcRect/>
            <a:stretch>
              <a:fillRect/>
            </a:stretch>
          </p:blipFill>
          <p:spPr bwMode="auto">
            <a:xfrm>
              <a:off x="3410" y="2329"/>
              <a:ext cx="410" cy="379"/>
            </a:xfrm>
            <a:prstGeom prst="rect">
              <a:avLst/>
            </a:prstGeom>
            <a:noFill/>
            <a:ln w="9525">
              <a:noFill/>
              <a:miter lim="800000"/>
              <a:headEnd/>
              <a:tailEnd/>
            </a:ln>
          </p:spPr>
        </p:pic>
        <p:pic>
          <p:nvPicPr>
            <p:cNvPr id="17" name="Picture 13" descr="Gene-Discovery"/>
            <p:cNvPicPr preferRelativeResize="0">
              <a:picLocks noChangeAspect="1" noChangeArrowheads="1"/>
            </p:cNvPicPr>
            <p:nvPr/>
          </p:nvPicPr>
          <p:blipFill>
            <a:blip r:embed="rId9" cstate="print">
              <a:duotone>
                <a:schemeClr val="bg2">
                  <a:shade val="45000"/>
                  <a:satMod val="135000"/>
                </a:schemeClr>
                <a:prstClr val="white"/>
              </a:duotone>
            </a:blip>
            <a:srcRect/>
            <a:stretch>
              <a:fillRect/>
            </a:stretch>
          </p:blipFill>
          <p:spPr bwMode="auto">
            <a:xfrm>
              <a:off x="793" y="2897"/>
              <a:ext cx="380" cy="379"/>
            </a:xfrm>
            <a:prstGeom prst="rect">
              <a:avLst/>
            </a:prstGeom>
            <a:noFill/>
            <a:ln w="9525">
              <a:noFill/>
              <a:miter lim="800000"/>
              <a:headEnd/>
              <a:tailEnd/>
            </a:ln>
          </p:spPr>
        </p:pic>
        <p:pic>
          <p:nvPicPr>
            <p:cNvPr id="18" name="Picture 14" descr="Phase-Out-of-Discontinued-P"/>
            <p:cNvPicPr preferRelativeResize="0">
              <a:picLocks noChangeAspect="1" noChangeArrowheads="1"/>
            </p:cNvPicPr>
            <p:nvPr/>
          </p:nvPicPr>
          <p:blipFill>
            <a:blip r:embed="rId10" cstate="print">
              <a:duotone>
                <a:schemeClr val="bg2">
                  <a:shade val="45000"/>
                  <a:satMod val="135000"/>
                </a:schemeClr>
                <a:prstClr val="white"/>
              </a:duotone>
            </a:blip>
            <a:srcRect/>
            <a:stretch>
              <a:fillRect/>
            </a:stretch>
          </p:blipFill>
          <p:spPr bwMode="auto">
            <a:xfrm>
              <a:off x="4660" y="2896"/>
              <a:ext cx="380" cy="379"/>
            </a:xfrm>
            <a:prstGeom prst="rect">
              <a:avLst/>
            </a:prstGeom>
            <a:noFill/>
            <a:ln w="9525">
              <a:noFill/>
              <a:miter lim="800000"/>
              <a:headEnd/>
              <a:tailEnd/>
            </a:ln>
          </p:spPr>
        </p:pic>
        <p:pic>
          <p:nvPicPr>
            <p:cNvPr id="19" name="Picture 15" descr="Plant-Variety-Development"/>
            <p:cNvPicPr preferRelativeResize="0">
              <a:picLocks noChangeAspect="1" noChangeArrowheads="1"/>
            </p:cNvPicPr>
            <p:nvPr/>
          </p:nvPicPr>
          <p:blipFill>
            <a:blip r:embed="rId11" cstate="print">
              <a:duotone>
                <a:schemeClr val="bg2">
                  <a:shade val="45000"/>
                  <a:satMod val="135000"/>
                </a:schemeClr>
                <a:prstClr val="white"/>
              </a:duotone>
            </a:blip>
            <a:srcRect/>
            <a:stretch>
              <a:fillRect/>
            </a:stretch>
          </p:blipFill>
          <p:spPr bwMode="auto">
            <a:xfrm>
              <a:off x="1355" y="2537"/>
              <a:ext cx="380" cy="379"/>
            </a:xfrm>
            <a:prstGeom prst="rect">
              <a:avLst/>
            </a:prstGeom>
            <a:noFill/>
            <a:ln w="9525">
              <a:noFill/>
              <a:miter lim="800000"/>
              <a:headEnd/>
              <a:tailEnd/>
            </a:ln>
          </p:spPr>
        </p:pic>
        <p:pic>
          <p:nvPicPr>
            <p:cNvPr id="20" name="Picture 16" descr="Seed-Production"/>
            <p:cNvPicPr preferRelativeResize="0">
              <a:picLocks noChangeAspect="1" noChangeArrowheads="1"/>
            </p:cNvPicPr>
            <p:nvPr/>
          </p:nvPicPr>
          <p:blipFill>
            <a:blip r:embed="rId12" cstate="print">
              <a:duotone>
                <a:schemeClr val="bg2">
                  <a:shade val="45000"/>
                  <a:satMod val="135000"/>
                </a:schemeClr>
                <a:prstClr val="white"/>
              </a:duotone>
            </a:blip>
            <a:srcRect/>
            <a:stretch>
              <a:fillRect/>
            </a:stretch>
          </p:blipFill>
          <p:spPr bwMode="auto">
            <a:xfrm>
              <a:off x="2016" y="2304"/>
              <a:ext cx="380" cy="375"/>
            </a:xfrm>
            <a:prstGeom prst="rect">
              <a:avLst/>
            </a:prstGeom>
            <a:noFill/>
            <a:ln w="9525">
              <a:noFill/>
              <a:miter lim="800000"/>
              <a:headEnd/>
              <a:tailEnd/>
            </a:ln>
          </p:spPr>
        </p:pic>
        <p:pic>
          <p:nvPicPr>
            <p:cNvPr id="21" name="Picture 17" descr="Seed-Marketing-&amp;-Distributi"/>
            <p:cNvPicPr preferRelativeResize="0">
              <a:picLocks noChangeAspect="1" noChangeArrowheads="1"/>
            </p:cNvPicPr>
            <p:nvPr/>
          </p:nvPicPr>
          <p:blipFill>
            <a:blip r:embed="rId13" cstate="print">
              <a:duotone>
                <a:schemeClr val="bg2">
                  <a:shade val="45000"/>
                  <a:satMod val="135000"/>
                </a:schemeClr>
                <a:prstClr val="white"/>
              </a:duotone>
            </a:blip>
            <a:srcRect/>
            <a:stretch>
              <a:fillRect/>
            </a:stretch>
          </p:blipFill>
          <p:spPr bwMode="auto">
            <a:xfrm>
              <a:off x="2731" y="2245"/>
              <a:ext cx="380" cy="380"/>
            </a:xfrm>
            <a:prstGeom prst="rect">
              <a:avLst/>
            </a:prstGeom>
            <a:noFill/>
            <a:ln w="9525">
              <a:noFill/>
              <a:miter lim="800000"/>
              <a:headEnd/>
              <a:tailEnd/>
            </a:ln>
          </p:spPr>
        </p:pic>
      </p:grpSp>
      <p:pic>
        <p:nvPicPr>
          <p:cNvPr id="5" name="Picture 4" descr="A green leaf and black text">
            <a:extLst>
              <a:ext uri="{FF2B5EF4-FFF2-40B4-BE49-F238E27FC236}">
                <a16:creationId xmlns:a16="http://schemas.microsoft.com/office/drawing/2014/main" id="{126257CD-7202-36D9-E2F8-4568E1985E77}"/>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137531" y="1457664"/>
            <a:ext cx="5664200" cy="1982470"/>
          </a:xfrm>
          <a:prstGeom prst="rect">
            <a:avLst/>
          </a:prstGeom>
        </p:spPr>
      </p:pic>
    </p:spTree>
    <p:extLst>
      <p:ext uri="{BB962C8B-B14F-4D97-AF65-F5344CB8AC3E}">
        <p14:creationId xmlns:p14="http://schemas.microsoft.com/office/powerpoint/2010/main" val="716003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7" name="Rectangle 16"/>
          <p:cNvSpPr/>
          <p:nvPr userDrawn="1"/>
        </p:nvSpPr>
        <p:spPr bwMode="ltGray">
          <a:xfrm>
            <a:off x="3174" y="0"/>
            <a:ext cx="12188826" cy="838200"/>
          </a:xfrm>
          <a:prstGeom prst="rect">
            <a:avLst/>
          </a:prstGeom>
          <a:gradFill>
            <a:gsLst>
              <a:gs pos="417">
                <a:schemeClr val="bg2">
                  <a:lumMod val="20000"/>
                  <a:lumOff val="80000"/>
                </a:schemeClr>
              </a:gs>
              <a:gs pos="100000">
                <a:schemeClr val="bg2"/>
              </a:gs>
            </a:gsLst>
            <a:lin ang="5400000" scaled="0"/>
          </a:gradFill>
          <a:ln w="152400">
            <a:noFill/>
            <a:miter lim="800000"/>
          </a:ln>
          <a:scene3d>
            <a:camera prst="orthographicFront"/>
            <a:lightRig rig="threePt" dir="t"/>
          </a:scene3d>
          <a:sp3d>
            <a:contourClr>
              <a:srgbClr val="B0BCBC"/>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8" name="Rectangle 17"/>
          <p:cNvSpPr/>
          <p:nvPr userDrawn="1"/>
        </p:nvSpPr>
        <p:spPr bwMode="ltGray">
          <a:xfrm>
            <a:off x="-14291" y="806196"/>
            <a:ext cx="12188825" cy="54864"/>
          </a:xfrm>
          <a:prstGeom prst="rect">
            <a:avLst/>
          </a:prstGeom>
          <a:solidFill>
            <a:srgbClr val="92D050">
              <a:alpha val="30000"/>
            </a:srgbClr>
          </a:solidFill>
          <a:ln w="152400">
            <a:noFill/>
            <a:miter lim="800000"/>
          </a:ln>
          <a:scene3d>
            <a:camera prst="orthographicFront"/>
            <a:lightRig rig="threePt" dir="t"/>
          </a:scene3d>
          <a:sp3d>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9" name="Rectangle 18"/>
          <p:cNvSpPr/>
          <p:nvPr userDrawn="1"/>
        </p:nvSpPr>
        <p:spPr bwMode="ltGray">
          <a:xfrm>
            <a:off x="3175" y="0"/>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292" y="-33337"/>
            <a:ext cx="12220582" cy="8715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1" name="Slide Number Placeholder 2"/>
          <p:cNvSpPr txBox="1">
            <a:spLocks/>
          </p:cNvSpPr>
          <p:nvPr userDrawn="1"/>
        </p:nvSpPr>
        <p:spPr>
          <a:xfrm>
            <a:off x="5779161" y="6710925"/>
            <a:ext cx="601919" cy="141494"/>
          </a:xfrm>
          <a:prstGeom prst="rect">
            <a:avLst/>
          </a:prstGeom>
        </p:spPr>
        <p:txBody>
          <a:bodyPr vert="horz" lIns="91440" tIns="45720" rIns="91440" bIns="45720" rtlCol="0" anchor="ctr"/>
          <a:lstStyle/>
          <a:p>
            <a:pPr algn="ctr" defTabSz="1121603">
              <a:defRPr/>
            </a:pPr>
            <a:fld id="{5E3DCFCC-8C7B-4574-91B2-C3342261C6C2}" type="slidenum">
              <a:rPr lang="en-US" sz="1050">
                <a:solidFill>
                  <a:prstClr val="black"/>
                </a:solidFill>
                <a:latin typeface="Times New Roman" panose="02020603050405020304" pitchFamily="18" charset="0"/>
                <a:cs typeface="Times New Roman" panose="02020603050405020304" pitchFamily="18" charset="0"/>
              </a:rPr>
              <a:pPr algn="ctr" defTabSz="1121603">
                <a:defRPr/>
              </a:pPr>
              <a:t>‹#›</a:t>
            </a:fld>
            <a:endParaRPr lang="en-US" sz="1050" dirty="0">
              <a:solidFill>
                <a:prstClr val="black"/>
              </a:solidFill>
              <a:latin typeface="Times New Roman" panose="02020603050405020304" pitchFamily="18" charset="0"/>
              <a:cs typeface="Times New Roman" panose="02020603050405020304" pitchFamily="18" charset="0"/>
            </a:endParaRPr>
          </a:p>
        </p:txBody>
      </p:sp>
      <p:sp>
        <p:nvSpPr>
          <p:cNvPr id="9" name="Title 8"/>
          <p:cNvSpPr>
            <a:spLocks noGrp="1"/>
          </p:cNvSpPr>
          <p:nvPr>
            <p:ph type="title"/>
          </p:nvPr>
        </p:nvSpPr>
        <p:spPr>
          <a:xfrm>
            <a:off x="3198713" y="172770"/>
            <a:ext cx="5791398" cy="589230"/>
          </a:xfrm>
        </p:spPr>
        <p:txBody>
          <a:bodyPr anchor="ctr" anchorCtr="0"/>
          <a:lstStyle>
            <a:lvl1pPr algn="ctr">
              <a:defRPr b="1" cap="none" baseline="0">
                <a:solidFill>
                  <a:srgbClr val="336600"/>
                </a:solidFill>
              </a:defRPr>
            </a:lvl1pPr>
          </a:lstStyle>
          <a:p>
            <a:r>
              <a:rPr lang="en-US" dirty="0"/>
              <a:t>Click to edit Master title style</a:t>
            </a:r>
          </a:p>
        </p:txBody>
      </p:sp>
      <p:pic>
        <p:nvPicPr>
          <p:cNvPr id="3" name="Picture 2" descr="A green leaf and black text&#10;&#10;Description automatically generated">
            <a:extLst>
              <a:ext uri="{FF2B5EF4-FFF2-40B4-BE49-F238E27FC236}">
                <a16:creationId xmlns:a16="http://schemas.microsoft.com/office/drawing/2014/main" id="{BD6F70BD-21E0-06AC-7A9A-0A74CE5C905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2332" y="6129739"/>
            <a:ext cx="1862667" cy="651933"/>
          </a:xfrm>
          <a:prstGeom prst="rect">
            <a:avLst/>
          </a:prstGeom>
        </p:spPr>
      </p:pic>
    </p:spTree>
    <p:extLst>
      <p:ext uri="{BB962C8B-B14F-4D97-AF65-F5344CB8AC3E}">
        <p14:creationId xmlns:p14="http://schemas.microsoft.com/office/powerpoint/2010/main" val="1705817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bwMode="ltGray">
          <a:xfrm>
            <a:off x="1" y="457200"/>
            <a:ext cx="12188825" cy="54864"/>
          </a:xfrm>
          <a:prstGeom prst="rect">
            <a:avLst/>
          </a:prstGeom>
          <a:solidFill>
            <a:schemeClr val="bg1"/>
          </a:solidFill>
          <a:ln w="152400">
            <a:noFill/>
            <a:miter lim="800000"/>
          </a:ln>
          <a:scene3d>
            <a:camera prst="orthographicFront"/>
            <a:lightRig rig="threePt" dir="t"/>
          </a:scene3d>
          <a:sp3d contourW="12700">
            <a:contourClr>
              <a:schemeClr val="bg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Placeholder 1"/>
          <p:cNvSpPr>
            <a:spLocks noGrp="1"/>
          </p:cNvSpPr>
          <p:nvPr>
            <p:ph type="title"/>
          </p:nvPr>
        </p:nvSpPr>
        <p:spPr>
          <a:xfrm>
            <a:off x="1066801" y="562302"/>
            <a:ext cx="10058400" cy="109728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66801" y="2057400"/>
            <a:ext cx="1005840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0" y="6519333"/>
            <a:ext cx="1600200" cy="202142"/>
          </a:xfrm>
          <a:prstGeom prst="rect">
            <a:avLst/>
          </a:prstGeom>
        </p:spPr>
        <p:txBody>
          <a:bodyPr vert="horz" lIns="91440" tIns="45720" rIns="91440" bIns="45720" rtlCol="0" anchor="ctr"/>
          <a:lstStyle>
            <a:lvl1pPr algn="r">
              <a:defRPr sz="800">
                <a:solidFill>
                  <a:schemeClr val="tx1"/>
                </a:solidFill>
              </a:defRPr>
            </a:lvl1pPr>
          </a:lstStyle>
          <a:p>
            <a:endParaRPr lang="en-US">
              <a:solidFill>
                <a:prstClr val="black"/>
              </a:solidFill>
            </a:endParaRPr>
          </a:p>
        </p:txBody>
      </p:sp>
      <p:sp>
        <p:nvSpPr>
          <p:cNvPr id="5" name="Footer Placeholder 4"/>
          <p:cNvSpPr>
            <a:spLocks noGrp="1"/>
          </p:cNvSpPr>
          <p:nvPr>
            <p:ph type="ftr" sz="quarter" idx="3"/>
          </p:nvPr>
        </p:nvSpPr>
        <p:spPr>
          <a:xfrm>
            <a:off x="1066801" y="6519333"/>
            <a:ext cx="7086600" cy="202142"/>
          </a:xfrm>
          <a:prstGeom prst="rect">
            <a:avLst/>
          </a:prstGeom>
        </p:spPr>
        <p:txBody>
          <a:bodyPr vert="horz" lIns="91440" tIns="45720" rIns="91440" bIns="45720" rtlCol="0" anchor="ctr"/>
          <a:lstStyle>
            <a:lvl1pPr algn="l">
              <a:defRPr sz="800">
                <a:solidFill>
                  <a:schemeClr val="tx1"/>
                </a:solidFill>
              </a:defRPr>
            </a:lvl1pPr>
          </a:lstStyle>
          <a:p>
            <a:endParaRPr lang="en-US">
              <a:solidFill>
                <a:prstClr val="black"/>
              </a:solidFill>
            </a:endParaRPr>
          </a:p>
        </p:txBody>
      </p:sp>
      <p:sp>
        <p:nvSpPr>
          <p:cNvPr id="6" name="Slide Number Placeholder 5"/>
          <p:cNvSpPr>
            <a:spLocks noGrp="1"/>
          </p:cNvSpPr>
          <p:nvPr>
            <p:ph type="sldNum" sz="quarter" idx="4"/>
          </p:nvPr>
        </p:nvSpPr>
        <p:spPr>
          <a:xfrm>
            <a:off x="10210800" y="6519333"/>
            <a:ext cx="914400" cy="202142"/>
          </a:xfrm>
          <a:prstGeom prst="rect">
            <a:avLst/>
          </a:prstGeom>
        </p:spPr>
        <p:txBody>
          <a:bodyPr vert="horz" lIns="91440" tIns="45720" rIns="91440" bIns="45720" rtlCol="0" anchor="ctr"/>
          <a:lstStyle>
            <a:lvl1pPr algn="r">
              <a:defRPr sz="800">
                <a:solidFill>
                  <a:schemeClr val="tx1"/>
                </a:solidFill>
              </a:defRPr>
            </a:lvl1pPr>
          </a:lstStyle>
          <a:p>
            <a:fld id="{5E3DCFCC-8C7B-4574-91B2-C3342261C6C2}"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5472258"/>
      </p:ext>
    </p:extLst>
  </p:cSld>
  <p:clrMap bg1="lt1" tx1="dk1" bg2="lt2" tx2="dk2" accent1="accent1" accent2="accent2" accent3="accent3" accent4="accent4" accent5="accent5" accent6="accent6" hlink="hlink" folHlink="folHlink"/>
  <p:sldLayoutIdLst>
    <p:sldLayoutId id="2147483660" r:id="rId1"/>
    <p:sldLayoutId id="2147483662"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600" kern="1200" cap="sm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bg2"/>
        </a:buClr>
        <a:buSzPct val="90000"/>
        <a:buFont typeface="Wingdings" panose="05000000000000000000" pitchFamily="2" charset="2"/>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Clr>
          <a:schemeClr val="bg2"/>
        </a:buClr>
        <a:buSzPct val="90000"/>
        <a:buFont typeface="Wingdings" panose="05000000000000000000" pitchFamily="2" charset="2"/>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800"/>
        </a:spcBef>
        <a:buClr>
          <a:schemeClr val="bg2"/>
        </a:buClr>
        <a:buSzPct val="90000"/>
        <a:buFont typeface="Wingdings" panose="05000000000000000000" pitchFamily="2" charset="2"/>
        <a:buChar char="§"/>
        <a:defRPr sz="1800" kern="1200">
          <a:solidFill>
            <a:schemeClr val="tx1"/>
          </a:solidFill>
          <a:latin typeface="+mn-lt"/>
          <a:ea typeface="+mn-ea"/>
          <a:cs typeface="+mn-cs"/>
        </a:defRPr>
      </a:lvl3pPr>
      <a:lvl4pPr marL="105156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4pPr>
      <a:lvl5pPr marL="132588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5pPr>
      <a:lvl6pPr marL="160020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6pPr>
      <a:lvl7pPr marL="187452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7pPr>
      <a:lvl8pPr marL="214884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8pPr>
      <a:lvl9pPr marL="2423160" indent="-182880" algn="l" defTabSz="914400" rtl="0" eaLnBrk="1" latinLnBrk="0" hangingPunct="1">
        <a:lnSpc>
          <a:spcPct val="90000"/>
        </a:lnSpc>
        <a:spcBef>
          <a:spcPts val="600"/>
        </a:spcBef>
        <a:buClr>
          <a:schemeClr val="bg2"/>
        </a:buClr>
        <a:buSzPct val="90000"/>
        <a:buFont typeface="Wingdings" panose="05000000000000000000"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18/10/relationships/comments" Target="../comments/modernComment_119_2573D046.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microsoft.com/office/2018/10/relationships/comments" Target="../comments/modernComment_115_16C0EB6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438401" y="4191000"/>
            <a:ext cx="7219741" cy="1143000"/>
          </a:xfrm>
        </p:spPr>
        <p:txBody>
          <a:bodyPr>
            <a:normAutofit fontScale="90000"/>
          </a:bodyPr>
          <a:lstStyle/>
          <a:p>
            <a:pPr algn="ctr">
              <a:lnSpc>
                <a:spcPct val="100000"/>
              </a:lnSpc>
            </a:pPr>
            <a:r>
              <a:rPr lang="en-US" sz="4000" b="1" dirty="0">
                <a:solidFill>
                  <a:srgbClr val="336600"/>
                </a:solidFill>
              </a:rPr>
              <a:t>Maintaining Plant Product Integrity</a:t>
            </a:r>
            <a:br>
              <a:rPr lang="en-US" dirty="0"/>
            </a:br>
            <a:endParaRPr lang="en-US" sz="2700" dirty="0"/>
          </a:p>
        </p:txBody>
      </p:sp>
    </p:spTree>
    <p:extLst>
      <p:ext uri="{BB962C8B-B14F-4D97-AF65-F5344CB8AC3E}">
        <p14:creationId xmlns:p14="http://schemas.microsoft.com/office/powerpoint/2010/main" val="217841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6654" y="76200"/>
            <a:ext cx="7858696" cy="740184"/>
          </a:xfrm>
        </p:spPr>
        <p:txBody>
          <a:bodyPr>
            <a:normAutofit/>
          </a:bodyPr>
          <a:lstStyle/>
          <a:p>
            <a:r>
              <a:rPr lang="en-US" dirty="0"/>
              <a:t> Commercial Plant and Seed Distribution</a:t>
            </a:r>
          </a:p>
        </p:txBody>
      </p:sp>
      <p:sp>
        <p:nvSpPr>
          <p:cNvPr id="3" name="TextBox 2"/>
          <p:cNvSpPr txBox="1"/>
          <p:nvPr/>
        </p:nvSpPr>
        <p:spPr>
          <a:xfrm>
            <a:off x="184092" y="916336"/>
            <a:ext cx="5725258" cy="430887"/>
          </a:xfrm>
          <a:prstGeom prst="rect">
            <a:avLst/>
          </a:prstGeom>
          <a:noFill/>
        </p:spPr>
        <p:txBody>
          <a:bodyPr wrap="square" rtlCol="0">
            <a:spAutoFit/>
          </a:bodyPr>
          <a:lstStyle/>
          <a:p>
            <a:pPr marL="285750" indent="-285750">
              <a:buFont typeface="Wingdings" panose="05000000000000000000" pitchFamily="2" charset="2"/>
              <a:buChar char="v"/>
            </a:pPr>
            <a:r>
              <a:rPr lang="en-US" sz="2200" b="1" dirty="0"/>
              <a:t>Establish and Implement:</a:t>
            </a:r>
          </a:p>
        </p:txBody>
      </p:sp>
      <p:sp>
        <p:nvSpPr>
          <p:cNvPr id="9" name="TextBox 8"/>
          <p:cNvSpPr txBox="1"/>
          <p:nvPr/>
        </p:nvSpPr>
        <p:spPr>
          <a:xfrm>
            <a:off x="184092" y="1622670"/>
            <a:ext cx="9103127" cy="4708981"/>
          </a:xfrm>
          <a:prstGeom prst="rect">
            <a:avLst/>
          </a:prstGeom>
          <a:noFill/>
        </p:spPr>
        <p:txBody>
          <a:bodyPr wrap="square" rtlCol="0">
            <a:spAutoFit/>
          </a:bodyPr>
          <a:lstStyle/>
          <a:p>
            <a:pPr marL="228600" indent="-228600">
              <a:buFont typeface="Arial" pitchFamily="34" charset="0"/>
              <a:buChar char="•"/>
            </a:pPr>
            <a:r>
              <a:rPr lang="en-US" sz="2000" dirty="0"/>
              <a:t>Define appropriate seed quality standards to be achieved in order that plants/seeds are suitable for their intended use</a:t>
            </a:r>
          </a:p>
          <a:p>
            <a:pPr marL="228600" indent="-228600">
              <a:buFont typeface="Arial" pitchFamily="34" charset="0"/>
              <a:buChar char="•"/>
            </a:pPr>
            <a:r>
              <a:rPr lang="en-US" sz="2000" dirty="0"/>
              <a:t>Implement an appropriate quality control strategy to ascertain seed quality standards are being fulfilled</a:t>
            </a:r>
          </a:p>
          <a:p>
            <a:pPr marL="228600" indent="-228600">
              <a:buFont typeface="Arial" pitchFamily="34" charset="0"/>
              <a:buChar char="•"/>
            </a:pPr>
            <a:r>
              <a:rPr lang="en-US" sz="2000" dirty="0"/>
              <a:t>Labeling, tracking, and disposition of plant material as part of an inventory system for activities up to and including the point of commercial distribution</a:t>
            </a:r>
          </a:p>
          <a:p>
            <a:pPr marL="228600" indent="-228600">
              <a:buFont typeface="Arial" pitchFamily="34" charset="0"/>
              <a:buChar char="•"/>
            </a:pPr>
            <a:r>
              <a:rPr lang="en-US" sz="2000" dirty="0"/>
              <a:t>Procedures so that information used to identify plant products is recorded on labels and associated with documentation pertinent to identity and production history</a:t>
            </a:r>
          </a:p>
          <a:p>
            <a:pPr marL="228600" indent="-228600">
              <a:buFont typeface="Arial" pitchFamily="34" charset="0"/>
              <a:buChar char="•"/>
            </a:pPr>
            <a:r>
              <a:rPr lang="en-US" sz="2000" dirty="0"/>
              <a:t>Internal work processes and SOPs for traceability</a:t>
            </a:r>
          </a:p>
          <a:p>
            <a:pPr marL="228600" indent="-228600">
              <a:buFont typeface="Arial" pitchFamily="34" charset="0"/>
              <a:buChar char="•"/>
            </a:pPr>
            <a:r>
              <a:rPr lang="en-US" sz="2000" dirty="0"/>
              <a:t>Transfer protocols or processes for traceability across functions, departments, organizations and locations</a:t>
            </a:r>
          </a:p>
          <a:p>
            <a:pPr marL="228600" indent="-228600">
              <a:buFont typeface="Arial" pitchFamily="34" charset="0"/>
              <a:buChar char="•"/>
            </a:pPr>
            <a:r>
              <a:rPr lang="en-US" sz="2000" dirty="0"/>
              <a:t>Protocols and processes for equipment cleaning and inspection to avoid inadvertent physical mixture (dedicated equipment should be considered where appropriate)</a:t>
            </a:r>
          </a:p>
          <a:p>
            <a:pPr marL="228600" indent="-228600">
              <a:buFont typeface="Arial" pitchFamily="34" charset="0"/>
              <a:buChar char="•"/>
            </a:pPr>
            <a:r>
              <a:rPr lang="en-US" sz="2000" dirty="0"/>
              <a:t>Seed processing, warehousing, and distribution processes to maintain plant product integrity and avoid inadvertent physical mixture</a:t>
            </a:r>
          </a:p>
        </p:txBody>
      </p:sp>
      <p:sp>
        <p:nvSpPr>
          <p:cNvPr id="6" name="Rectangle 5">
            <a:extLst>
              <a:ext uri="{FF2B5EF4-FFF2-40B4-BE49-F238E27FC236}">
                <a16:creationId xmlns:a16="http://schemas.microsoft.com/office/drawing/2014/main" id="{B114A188-568C-4019-9440-37200347D025}"/>
              </a:ext>
            </a:extLst>
          </p:cNvPr>
          <p:cNvSpPr/>
          <p:nvPr/>
        </p:nvSpPr>
        <p:spPr>
          <a:xfrm>
            <a:off x="0" y="1222560"/>
            <a:ext cx="3295069" cy="400110"/>
          </a:xfrm>
          <a:prstGeom prst="rect">
            <a:avLst/>
          </a:prstGeom>
        </p:spPr>
        <p:txBody>
          <a:bodyPr wrap="none">
            <a:spAutoFit/>
          </a:bodyPr>
          <a:lstStyle/>
          <a:p>
            <a:pPr marL="914400" lvl="1" indent="-457200">
              <a:buFont typeface="+mj-lt"/>
              <a:buAutoNum type="alphaLcParenR"/>
            </a:pPr>
            <a:r>
              <a:rPr lang="en-US" sz="2000" dirty="0"/>
              <a:t>Preventive Measures</a:t>
            </a:r>
          </a:p>
        </p:txBody>
      </p:sp>
      <p:pic>
        <p:nvPicPr>
          <p:cNvPr id="5" name="Picture 4">
            <a:extLst>
              <a:ext uri="{FF2B5EF4-FFF2-40B4-BE49-F238E27FC236}">
                <a16:creationId xmlns:a16="http://schemas.microsoft.com/office/drawing/2014/main" id="{6DF25F84-9AC8-4D9F-ACBD-DBDEF880E3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81352" y="2255267"/>
            <a:ext cx="2533599" cy="3090231"/>
          </a:xfrm>
          <a:prstGeom prst="rect">
            <a:avLst/>
          </a:prstGeom>
        </p:spPr>
      </p:pic>
    </p:spTree>
    <p:extLst>
      <p:ext uri="{BB962C8B-B14F-4D97-AF65-F5344CB8AC3E}">
        <p14:creationId xmlns:p14="http://schemas.microsoft.com/office/powerpoint/2010/main" val="371005768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2586" y="76200"/>
            <a:ext cx="7946832" cy="815775"/>
          </a:xfrm>
        </p:spPr>
        <p:txBody>
          <a:bodyPr>
            <a:normAutofit/>
          </a:bodyPr>
          <a:lstStyle/>
          <a:p>
            <a:r>
              <a:rPr lang="en-US" dirty="0"/>
              <a:t> Commercial Plant and Seed Distribution</a:t>
            </a:r>
          </a:p>
        </p:txBody>
      </p:sp>
      <p:sp>
        <p:nvSpPr>
          <p:cNvPr id="3" name="TextBox 2"/>
          <p:cNvSpPr txBox="1"/>
          <p:nvPr/>
        </p:nvSpPr>
        <p:spPr>
          <a:xfrm>
            <a:off x="201518" y="891975"/>
            <a:ext cx="6741927" cy="430887"/>
          </a:xfrm>
          <a:prstGeom prst="rect">
            <a:avLst/>
          </a:prstGeom>
          <a:noFill/>
        </p:spPr>
        <p:txBody>
          <a:bodyPr wrap="square" rtlCol="0">
            <a:spAutoFit/>
          </a:bodyPr>
          <a:lstStyle/>
          <a:p>
            <a:pPr marL="342900" indent="-342900">
              <a:buFont typeface="Wingdings" panose="05000000000000000000" pitchFamily="2" charset="2"/>
              <a:buChar char="v"/>
            </a:pPr>
            <a:r>
              <a:rPr lang="en-US" sz="2200" b="1" dirty="0"/>
              <a:t>Establish and Implement:</a:t>
            </a:r>
          </a:p>
        </p:txBody>
      </p:sp>
      <p:sp>
        <p:nvSpPr>
          <p:cNvPr id="4" name="Rectangle 3"/>
          <p:cNvSpPr/>
          <p:nvPr/>
        </p:nvSpPr>
        <p:spPr>
          <a:xfrm>
            <a:off x="121185" y="1245546"/>
            <a:ext cx="6096000" cy="400110"/>
          </a:xfrm>
          <a:prstGeom prst="rect">
            <a:avLst/>
          </a:prstGeom>
        </p:spPr>
        <p:txBody>
          <a:bodyPr>
            <a:spAutoFit/>
          </a:bodyPr>
          <a:lstStyle/>
          <a:p>
            <a:pPr marL="914400" lvl="1" indent="-457200">
              <a:buFont typeface="+mj-lt"/>
              <a:buAutoNum type="alphaLcParenR" startAt="2"/>
            </a:pPr>
            <a:r>
              <a:rPr lang="en-US" sz="2000" dirty="0"/>
              <a:t>Monitoring &amp; Verification Procedures</a:t>
            </a:r>
          </a:p>
        </p:txBody>
      </p:sp>
      <p:sp>
        <p:nvSpPr>
          <p:cNvPr id="11" name="Rectangle 10"/>
          <p:cNvSpPr/>
          <p:nvPr/>
        </p:nvSpPr>
        <p:spPr>
          <a:xfrm>
            <a:off x="262807" y="1645656"/>
            <a:ext cx="9026353" cy="1015663"/>
          </a:xfrm>
          <a:prstGeom prst="rect">
            <a:avLst/>
          </a:prstGeom>
        </p:spPr>
        <p:txBody>
          <a:bodyPr wrap="square">
            <a:spAutoFit/>
          </a:bodyPr>
          <a:lstStyle/>
          <a:p>
            <a:pPr marL="342900" indent="-342900">
              <a:buFont typeface="Arial"/>
              <a:buChar char="•"/>
            </a:pPr>
            <a:r>
              <a:rPr lang="en-US" sz="2000" dirty="0"/>
              <a:t>Confirm plant identity prior to cleaning, packaging, and transport by documentation or verify using diagnostic methods where appropriate</a:t>
            </a:r>
          </a:p>
          <a:p>
            <a:pPr marL="342900" indent="-342900">
              <a:buFont typeface="Arial"/>
              <a:buChar char="•"/>
            </a:pPr>
            <a:r>
              <a:rPr lang="en-US" sz="2000" dirty="0"/>
              <a:t>Verify that the plant product meets the quality standard for intended use </a:t>
            </a:r>
          </a:p>
        </p:txBody>
      </p:sp>
      <p:pic>
        <p:nvPicPr>
          <p:cNvPr id="8" name="Picture 7">
            <a:extLst>
              <a:ext uri="{FF2B5EF4-FFF2-40B4-BE49-F238E27FC236}">
                <a16:creationId xmlns:a16="http://schemas.microsoft.com/office/drawing/2014/main" id="{6C8D1838-B5D2-4476-AB40-D3374B490F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7042" y="2922877"/>
            <a:ext cx="5137915" cy="3429000"/>
          </a:xfrm>
          <a:prstGeom prst="rect">
            <a:avLst/>
          </a:prstGeom>
        </p:spPr>
      </p:pic>
    </p:spTree>
    <p:extLst>
      <p:ext uri="{BB962C8B-B14F-4D97-AF65-F5344CB8AC3E}">
        <p14:creationId xmlns:p14="http://schemas.microsoft.com/office/powerpoint/2010/main" val="240136912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7333" y="76200"/>
            <a:ext cx="8277338" cy="815775"/>
          </a:xfrm>
        </p:spPr>
        <p:txBody>
          <a:bodyPr>
            <a:normAutofit/>
          </a:bodyPr>
          <a:lstStyle/>
          <a:p>
            <a:r>
              <a:rPr lang="en-US" dirty="0"/>
              <a:t> Commercial Plant and Seed Distribution</a:t>
            </a:r>
          </a:p>
        </p:txBody>
      </p:sp>
      <p:sp>
        <p:nvSpPr>
          <p:cNvPr id="3" name="TextBox 2"/>
          <p:cNvSpPr txBox="1"/>
          <p:nvPr/>
        </p:nvSpPr>
        <p:spPr>
          <a:xfrm>
            <a:off x="179484" y="977324"/>
            <a:ext cx="6741927" cy="430887"/>
          </a:xfrm>
          <a:prstGeom prst="rect">
            <a:avLst/>
          </a:prstGeom>
          <a:noFill/>
        </p:spPr>
        <p:txBody>
          <a:bodyPr wrap="square" rtlCol="0">
            <a:spAutoFit/>
          </a:bodyPr>
          <a:lstStyle/>
          <a:p>
            <a:pPr marL="342900" indent="-342900">
              <a:buFont typeface="Wingdings" panose="05000000000000000000" pitchFamily="2" charset="2"/>
              <a:buChar char="v"/>
            </a:pPr>
            <a:r>
              <a:rPr lang="en-US" sz="2200" b="1" dirty="0"/>
              <a:t>Establish and Implement:</a:t>
            </a:r>
          </a:p>
        </p:txBody>
      </p:sp>
      <p:sp>
        <p:nvSpPr>
          <p:cNvPr id="5" name="Rectangle 4"/>
          <p:cNvSpPr/>
          <p:nvPr/>
        </p:nvSpPr>
        <p:spPr>
          <a:xfrm>
            <a:off x="88135" y="1293505"/>
            <a:ext cx="6096000" cy="400110"/>
          </a:xfrm>
          <a:prstGeom prst="rect">
            <a:avLst/>
          </a:prstGeom>
        </p:spPr>
        <p:txBody>
          <a:bodyPr>
            <a:spAutoFit/>
          </a:bodyPr>
          <a:lstStyle/>
          <a:p>
            <a:pPr marL="914400" lvl="1" indent="-457200">
              <a:buAutoNum type="alphaLcParenR" startAt="3"/>
            </a:pPr>
            <a:r>
              <a:rPr lang="en-US" sz="2000" dirty="0"/>
              <a:t>Corrective Measures</a:t>
            </a:r>
          </a:p>
        </p:txBody>
      </p:sp>
      <p:sp>
        <p:nvSpPr>
          <p:cNvPr id="12" name="Rectangle 11"/>
          <p:cNvSpPr/>
          <p:nvPr/>
        </p:nvSpPr>
        <p:spPr>
          <a:xfrm>
            <a:off x="386195" y="1693615"/>
            <a:ext cx="6741927" cy="3785652"/>
          </a:xfrm>
          <a:prstGeom prst="rect">
            <a:avLst/>
          </a:prstGeom>
        </p:spPr>
        <p:txBody>
          <a:bodyPr wrap="square">
            <a:spAutoFit/>
          </a:bodyPr>
          <a:lstStyle/>
          <a:p>
            <a:pPr marL="228600" indent="-228600">
              <a:buFont typeface="Arial" pitchFamily="34" charset="0"/>
              <a:buChar char="•"/>
            </a:pPr>
            <a:r>
              <a:rPr lang="en-US" sz="2000" dirty="0"/>
              <a:t>Establish and implement processes for product containment, withdrawal and recall</a:t>
            </a:r>
          </a:p>
          <a:p>
            <a:pPr marL="228600" indent="-228600">
              <a:buFont typeface="Arial" pitchFamily="34" charset="0"/>
              <a:buChar char="•"/>
            </a:pPr>
            <a:r>
              <a:rPr lang="en-US" sz="2000" dirty="0"/>
              <a:t>If plant material is misidentified, correctly identified but not the desired genotype, or where identity cannot be confirmed, determine appropriate disposition of the plant material and any derivatives</a:t>
            </a:r>
          </a:p>
          <a:p>
            <a:pPr marL="228600" indent="-228600">
              <a:buFont typeface="Arial" pitchFamily="34" charset="0"/>
              <a:buChar char="•"/>
            </a:pPr>
            <a:r>
              <a:rPr lang="en-US" sz="2000" dirty="0"/>
              <a:t>Establish and implement processes for receiving, controlling and determining the disposition of returned materials</a:t>
            </a:r>
          </a:p>
          <a:p>
            <a:pPr marL="228600" indent="-228600">
              <a:buFont typeface="Arial" pitchFamily="34" charset="0"/>
              <a:buChar char="•"/>
            </a:pPr>
            <a:r>
              <a:rPr lang="en-US" sz="2000" dirty="0"/>
              <a:t>Incorporate procedural changes into standard operating procedures to prevent recurrence of non-conformities</a:t>
            </a:r>
          </a:p>
          <a:p>
            <a:pPr marL="228600" indent="-228600">
              <a:buFont typeface="Arial" pitchFamily="34" charset="0"/>
              <a:buChar char="•"/>
            </a:pPr>
            <a:r>
              <a:rPr lang="en-US" sz="2000" dirty="0"/>
              <a:t>If applicable, train personnel on procedural changes incorporated</a:t>
            </a:r>
          </a:p>
        </p:txBody>
      </p:sp>
      <p:pic>
        <p:nvPicPr>
          <p:cNvPr id="7" name="Picture 6">
            <a:extLst>
              <a:ext uri="{FF2B5EF4-FFF2-40B4-BE49-F238E27FC236}">
                <a16:creationId xmlns:a16="http://schemas.microsoft.com/office/drawing/2014/main" id="{79BEFB4C-B7E2-4EB1-A587-8920183AD2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3806" y="2137828"/>
            <a:ext cx="3531877" cy="3530985"/>
          </a:xfrm>
          <a:prstGeom prst="rect">
            <a:avLst/>
          </a:prstGeom>
        </p:spPr>
      </p:pic>
    </p:spTree>
    <p:extLst>
      <p:ext uri="{BB962C8B-B14F-4D97-AF65-F5344CB8AC3E}">
        <p14:creationId xmlns:p14="http://schemas.microsoft.com/office/powerpoint/2010/main" val="331539808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3" y="76200"/>
            <a:ext cx="7924798" cy="815775"/>
          </a:xfrm>
        </p:spPr>
        <p:txBody>
          <a:bodyPr>
            <a:normAutofit/>
          </a:bodyPr>
          <a:lstStyle/>
          <a:p>
            <a:r>
              <a:rPr lang="en-US" dirty="0"/>
              <a:t> Commercial Plant and Seed Distribution</a:t>
            </a:r>
          </a:p>
        </p:txBody>
      </p:sp>
      <p:sp>
        <p:nvSpPr>
          <p:cNvPr id="3" name="TextBox 2"/>
          <p:cNvSpPr txBox="1"/>
          <p:nvPr/>
        </p:nvSpPr>
        <p:spPr>
          <a:xfrm>
            <a:off x="179484" y="977324"/>
            <a:ext cx="6741927" cy="430887"/>
          </a:xfrm>
          <a:prstGeom prst="rect">
            <a:avLst/>
          </a:prstGeom>
          <a:noFill/>
        </p:spPr>
        <p:txBody>
          <a:bodyPr wrap="square" rtlCol="0">
            <a:spAutoFit/>
          </a:bodyPr>
          <a:lstStyle/>
          <a:p>
            <a:pPr marL="342900" indent="-342900">
              <a:buFont typeface="Wingdings" panose="05000000000000000000" pitchFamily="2" charset="2"/>
              <a:buChar char="v"/>
            </a:pPr>
            <a:r>
              <a:rPr lang="en-US" sz="2200" b="1" dirty="0"/>
              <a:t>Establish and Implement:</a:t>
            </a:r>
          </a:p>
        </p:txBody>
      </p:sp>
      <p:sp>
        <p:nvSpPr>
          <p:cNvPr id="5" name="Rectangle 4"/>
          <p:cNvSpPr/>
          <p:nvPr/>
        </p:nvSpPr>
        <p:spPr>
          <a:xfrm>
            <a:off x="88135" y="1293505"/>
            <a:ext cx="6096000" cy="400110"/>
          </a:xfrm>
          <a:prstGeom prst="rect">
            <a:avLst/>
          </a:prstGeom>
        </p:spPr>
        <p:txBody>
          <a:bodyPr>
            <a:spAutoFit/>
          </a:bodyPr>
          <a:lstStyle/>
          <a:p>
            <a:pPr lvl="1"/>
            <a:r>
              <a:rPr lang="en-US" sz="2000" dirty="0"/>
              <a:t>d)	Incident Escalation and Response Procedures</a:t>
            </a:r>
          </a:p>
        </p:txBody>
      </p:sp>
      <p:sp>
        <p:nvSpPr>
          <p:cNvPr id="12" name="Rectangle 11"/>
          <p:cNvSpPr/>
          <p:nvPr/>
        </p:nvSpPr>
        <p:spPr>
          <a:xfrm>
            <a:off x="386195" y="1693615"/>
            <a:ext cx="11611174" cy="1323439"/>
          </a:xfrm>
          <a:prstGeom prst="rect">
            <a:avLst/>
          </a:prstGeom>
        </p:spPr>
        <p:txBody>
          <a:bodyPr wrap="square">
            <a:spAutoFit/>
          </a:bodyPr>
          <a:lstStyle/>
          <a:p>
            <a:pPr marL="228600" indent="-228600">
              <a:buFont typeface="Arial" pitchFamily="34" charset="0"/>
              <a:buChar char="•"/>
            </a:pPr>
            <a:r>
              <a:rPr lang="en-US" sz="2000" dirty="0"/>
              <a:t>Documentation to ensure that personnel are trained to support robust systems to report and escalate any incidents of loss of control or containment of GM traits</a:t>
            </a:r>
          </a:p>
          <a:p>
            <a:pPr marL="228600" indent="-228600">
              <a:buFont typeface="Arial" pitchFamily="34" charset="0"/>
              <a:buChar char="•"/>
            </a:pPr>
            <a:r>
              <a:rPr lang="en-US" sz="2000" dirty="0"/>
              <a:t>Incorporate appropriate incident response protocols to ensure timely and accurate reporting of corrective actions </a:t>
            </a:r>
          </a:p>
        </p:txBody>
      </p:sp>
      <p:pic>
        <p:nvPicPr>
          <p:cNvPr id="6" name="Picture 5">
            <a:extLst>
              <a:ext uri="{FF2B5EF4-FFF2-40B4-BE49-F238E27FC236}">
                <a16:creationId xmlns:a16="http://schemas.microsoft.com/office/drawing/2014/main" id="{84BA0BE9-F10A-4438-984C-ACA386675B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4998" y="2767988"/>
            <a:ext cx="3429000" cy="3429000"/>
          </a:xfrm>
          <a:prstGeom prst="rect">
            <a:avLst/>
          </a:prstGeom>
        </p:spPr>
      </p:pic>
    </p:spTree>
    <p:extLst>
      <p:ext uri="{BB962C8B-B14F-4D97-AF65-F5344CB8AC3E}">
        <p14:creationId xmlns:p14="http://schemas.microsoft.com/office/powerpoint/2010/main" val="229664112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8181" y="76200"/>
            <a:ext cx="8475642" cy="755302"/>
          </a:xfrm>
        </p:spPr>
        <p:txBody>
          <a:bodyPr>
            <a:normAutofit/>
          </a:bodyPr>
          <a:lstStyle/>
          <a:p>
            <a:r>
              <a:rPr lang="en-US" dirty="0"/>
              <a:t> Commercial Plant and Seed Distribution</a:t>
            </a:r>
          </a:p>
        </p:txBody>
      </p:sp>
      <p:sp>
        <p:nvSpPr>
          <p:cNvPr id="3" name="TextBox 2"/>
          <p:cNvSpPr txBox="1"/>
          <p:nvPr/>
        </p:nvSpPr>
        <p:spPr>
          <a:xfrm>
            <a:off x="145318" y="1000779"/>
            <a:ext cx="6678133" cy="430887"/>
          </a:xfrm>
          <a:prstGeom prst="rect">
            <a:avLst/>
          </a:prstGeom>
          <a:noFill/>
        </p:spPr>
        <p:txBody>
          <a:bodyPr wrap="square" rtlCol="0">
            <a:spAutoFit/>
          </a:bodyPr>
          <a:lstStyle/>
          <a:p>
            <a:pPr marL="342900" indent="-342900">
              <a:buFont typeface="Wingdings" panose="05000000000000000000" pitchFamily="2" charset="2"/>
              <a:buChar char="v"/>
            </a:pPr>
            <a:r>
              <a:rPr lang="en-US" sz="2200" b="1" dirty="0"/>
              <a:t>Establish and Implement:</a:t>
            </a:r>
            <a:endParaRPr lang="en-US" sz="2200" dirty="0"/>
          </a:p>
        </p:txBody>
      </p:sp>
      <p:sp>
        <p:nvSpPr>
          <p:cNvPr id="5" name="Rectangle 4"/>
          <p:cNvSpPr/>
          <p:nvPr/>
        </p:nvSpPr>
        <p:spPr>
          <a:xfrm>
            <a:off x="-178554" y="1375399"/>
            <a:ext cx="7524705" cy="430887"/>
          </a:xfrm>
          <a:prstGeom prst="rect">
            <a:avLst/>
          </a:prstGeom>
        </p:spPr>
        <p:txBody>
          <a:bodyPr wrap="square">
            <a:spAutoFit/>
          </a:bodyPr>
          <a:lstStyle/>
          <a:p>
            <a:pPr lvl="1"/>
            <a:r>
              <a:rPr lang="en-US" sz="2200" dirty="0"/>
              <a:t>e)	Record Keeping and Documentation Procedures</a:t>
            </a:r>
          </a:p>
        </p:txBody>
      </p:sp>
      <p:sp>
        <p:nvSpPr>
          <p:cNvPr id="7" name="Rectangle 6"/>
          <p:cNvSpPr/>
          <p:nvPr/>
        </p:nvSpPr>
        <p:spPr>
          <a:xfrm>
            <a:off x="483999" y="1842067"/>
            <a:ext cx="11469301" cy="1569660"/>
          </a:xfrm>
          <a:prstGeom prst="rect">
            <a:avLst/>
          </a:prstGeom>
        </p:spPr>
        <p:txBody>
          <a:bodyPr wrap="square">
            <a:spAutoFit/>
          </a:bodyPr>
          <a:lstStyle/>
          <a:p>
            <a:pPr marL="342900" indent="-342900">
              <a:buFont typeface="Arial" panose="020B0604020202020204" pitchFamily="34" charset="0"/>
              <a:buChar char="•"/>
            </a:pPr>
            <a:r>
              <a:rPr lang="en-US" sz="2400" dirty="0"/>
              <a:t>Procedures so that documentation of production, processing, distribution, identity and traceability is secure, accessible, and retained as appropriate</a:t>
            </a:r>
          </a:p>
          <a:p>
            <a:pPr marL="342900" indent="-342900">
              <a:buFont typeface="Arial" panose="020B0604020202020204" pitchFamily="34" charset="0"/>
              <a:buChar char="•"/>
            </a:pPr>
            <a:r>
              <a:rPr lang="en-US" sz="2400" dirty="0"/>
              <a:t>Procedures for the retention of documentation related to non-conformities and follow up actions</a:t>
            </a:r>
            <a:endParaRPr lang="en-US" sz="2200" dirty="0"/>
          </a:p>
        </p:txBody>
      </p:sp>
      <p:pic>
        <p:nvPicPr>
          <p:cNvPr id="6" name="Picture 5">
            <a:extLst>
              <a:ext uri="{FF2B5EF4-FFF2-40B4-BE49-F238E27FC236}">
                <a16:creationId xmlns:a16="http://schemas.microsoft.com/office/drawing/2014/main" id="{CDAB0EC7-824B-4463-BEA0-C4D811162B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4748" y="3116855"/>
            <a:ext cx="3322504" cy="3322504"/>
          </a:xfrm>
          <a:prstGeom prst="rect">
            <a:avLst/>
          </a:prstGeom>
        </p:spPr>
      </p:pic>
    </p:spTree>
    <p:extLst>
      <p:ext uri="{BB962C8B-B14F-4D97-AF65-F5344CB8AC3E}">
        <p14:creationId xmlns:p14="http://schemas.microsoft.com/office/powerpoint/2010/main" val="323267854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8519" y="76200"/>
            <a:ext cx="8034966" cy="770420"/>
          </a:xfrm>
        </p:spPr>
        <p:txBody>
          <a:bodyPr>
            <a:normAutofit/>
          </a:bodyPr>
          <a:lstStyle/>
          <a:p>
            <a:r>
              <a:rPr lang="en-US" dirty="0"/>
              <a:t> Commercial Plant and Seed Distribution</a:t>
            </a:r>
          </a:p>
        </p:txBody>
      </p:sp>
      <p:sp>
        <p:nvSpPr>
          <p:cNvPr id="4" name="Rectangle 3"/>
          <p:cNvSpPr/>
          <p:nvPr/>
        </p:nvSpPr>
        <p:spPr>
          <a:xfrm>
            <a:off x="408227" y="1179222"/>
            <a:ext cx="11375546" cy="3539430"/>
          </a:xfrm>
          <a:prstGeom prst="rect">
            <a:avLst/>
          </a:prstGeom>
        </p:spPr>
        <p:txBody>
          <a:bodyPr wrap="square">
            <a:spAutoFit/>
          </a:bodyPr>
          <a:lstStyle/>
          <a:p>
            <a:r>
              <a:rPr lang="en-US" sz="3200" b="1" dirty="0"/>
              <a:t>Other Stewardship Considerations</a:t>
            </a:r>
          </a:p>
          <a:p>
            <a:r>
              <a:rPr lang="en-US" sz="3200" dirty="0"/>
              <a:t> </a:t>
            </a:r>
          </a:p>
          <a:p>
            <a:pPr marL="457200" indent="-457200">
              <a:buFont typeface="Arial" panose="020B0604020202020204" pitchFamily="34" charset="0"/>
              <a:buChar char="•"/>
            </a:pPr>
            <a:r>
              <a:rPr lang="en-US" sz="3200" dirty="0"/>
              <a:t>Biology of the host plant/breeding protocol</a:t>
            </a:r>
          </a:p>
          <a:p>
            <a:pPr marL="457200" indent="-457200">
              <a:buFont typeface="Arial" panose="020B0604020202020204" pitchFamily="34" charset="0"/>
              <a:buChar char="•"/>
            </a:pPr>
            <a:r>
              <a:rPr lang="en-US" sz="3200" dirty="0"/>
              <a:t>Receiving environment</a:t>
            </a:r>
          </a:p>
          <a:p>
            <a:pPr marL="457200" indent="-457200">
              <a:buFont typeface="Arial" panose="020B0604020202020204" pitchFamily="34" charset="0"/>
              <a:buChar char="•"/>
            </a:pPr>
            <a:r>
              <a:rPr lang="en-US" sz="3200" dirty="0"/>
              <a:t>Implications of regulatory requirements</a:t>
            </a:r>
          </a:p>
          <a:p>
            <a:pPr marL="457200" indent="-457200">
              <a:buFont typeface="Arial" panose="020B0604020202020204" pitchFamily="34" charset="0"/>
              <a:buChar char="•"/>
            </a:pPr>
            <a:r>
              <a:rPr lang="en-US" sz="3200" dirty="0"/>
              <a:t>Operating procedures</a:t>
            </a:r>
            <a:br>
              <a:rPr lang="en-US" sz="2400" dirty="0"/>
            </a:br>
            <a:endParaRPr lang="en-US" sz="3200" dirty="0"/>
          </a:p>
        </p:txBody>
      </p:sp>
      <p:pic>
        <p:nvPicPr>
          <p:cNvPr id="6" name="Picture 5" descr="_DSC009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5136" y="1627099"/>
            <a:ext cx="2704900" cy="4057350"/>
          </a:xfrm>
          <a:prstGeom prst="rect">
            <a:avLst/>
          </a:prstGeom>
        </p:spPr>
      </p:pic>
    </p:spTree>
    <p:extLst>
      <p:ext uri="{BB962C8B-B14F-4D97-AF65-F5344CB8AC3E}">
        <p14:creationId xmlns:p14="http://schemas.microsoft.com/office/powerpoint/2010/main" val="717356012"/>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6658" y="76201"/>
            <a:ext cx="9158688" cy="755302"/>
          </a:xfrm>
        </p:spPr>
        <p:txBody>
          <a:bodyPr>
            <a:normAutofit/>
          </a:bodyPr>
          <a:lstStyle/>
          <a:p>
            <a:r>
              <a:rPr lang="en-US" dirty="0"/>
              <a:t> Commercial Plant and Seed Distribution</a:t>
            </a:r>
          </a:p>
        </p:txBody>
      </p:sp>
      <p:sp>
        <p:nvSpPr>
          <p:cNvPr id="3" name="TextBox 2"/>
          <p:cNvSpPr txBox="1"/>
          <p:nvPr/>
        </p:nvSpPr>
        <p:spPr>
          <a:xfrm>
            <a:off x="228601" y="1173480"/>
            <a:ext cx="11961812" cy="584775"/>
          </a:xfrm>
          <a:prstGeom prst="rect">
            <a:avLst/>
          </a:prstGeom>
          <a:noFill/>
        </p:spPr>
        <p:txBody>
          <a:bodyPr wrap="square" rtlCol="0">
            <a:spAutoFit/>
          </a:bodyPr>
          <a:lstStyle/>
          <a:p>
            <a:r>
              <a:rPr lang="en-US" sz="3200" b="1" dirty="0"/>
              <a:t>Examples of what could go wrong?</a:t>
            </a:r>
          </a:p>
        </p:txBody>
      </p:sp>
      <p:grpSp>
        <p:nvGrpSpPr>
          <p:cNvPr id="10" name="Groupe 9"/>
          <p:cNvGrpSpPr/>
          <p:nvPr/>
        </p:nvGrpSpPr>
        <p:grpSpPr>
          <a:xfrm>
            <a:off x="1567751" y="2067755"/>
            <a:ext cx="9712112" cy="3484085"/>
            <a:chOff x="1110551" y="1972062"/>
            <a:chExt cx="9712112" cy="3484085"/>
          </a:xfrm>
        </p:grpSpPr>
        <p:sp>
          <p:nvSpPr>
            <p:cNvPr id="4" name="Rectangle : coins arrondis 3"/>
            <p:cNvSpPr/>
            <p:nvPr/>
          </p:nvSpPr>
          <p:spPr>
            <a:xfrm>
              <a:off x="1603229" y="1972062"/>
              <a:ext cx="3566648" cy="1140302"/>
            </a:xfrm>
            <a:prstGeom prst="roundRect">
              <a:avLst/>
            </a:prstGeom>
            <a:ln w="38100">
              <a:solidFill>
                <a:srgbClr val="336600"/>
              </a:solidFill>
            </a:ln>
          </p:spPr>
          <p:txBody>
            <a:bodyPr wrap="square" anchor="ctr">
              <a:noAutofit/>
            </a:bodyPr>
            <a:lstStyle/>
            <a:p>
              <a:pPr algn="ctr"/>
              <a:r>
                <a:rPr lang="en-US" dirty="0"/>
                <a:t>Loss of information (the database is out of order, with no backup)</a:t>
              </a:r>
            </a:p>
          </p:txBody>
        </p:sp>
        <p:sp>
          <p:nvSpPr>
            <p:cNvPr id="5" name="Rectangle : coins arrondis 4"/>
            <p:cNvSpPr/>
            <p:nvPr/>
          </p:nvSpPr>
          <p:spPr>
            <a:xfrm>
              <a:off x="7041950" y="4315845"/>
              <a:ext cx="3780713" cy="1140302"/>
            </a:xfrm>
            <a:prstGeom prst="roundRect">
              <a:avLst/>
            </a:prstGeom>
            <a:ln w="38100">
              <a:solidFill>
                <a:srgbClr val="336600"/>
              </a:solidFill>
            </a:ln>
          </p:spPr>
          <p:txBody>
            <a:bodyPr wrap="square" anchor="ctr">
              <a:noAutofit/>
            </a:bodyPr>
            <a:lstStyle/>
            <a:p>
              <a:pPr algn="ctr"/>
              <a:r>
                <a:rPr lang="en-US" dirty="0"/>
                <a:t>Identity control has not been performed at a critical control point</a:t>
              </a:r>
            </a:p>
          </p:txBody>
        </p:sp>
        <p:sp>
          <p:nvSpPr>
            <p:cNvPr id="6" name="Rectangle : coins arrondis 5"/>
            <p:cNvSpPr/>
            <p:nvPr/>
          </p:nvSpPr>
          <p:spPr>
            <a:xfrm>
              <a:off x="6209507" y="1972062"/>
              <a:ext cx="4106801" cy="1140302"/>
            </a:xfrm>
            <a:prstGeom prst="roundRect">
              <a:avLst/>
            </a:prstGeom>
            <a:ln w="38100">
              <a:solidFill>
                <a:srgbClr val="336600"/>
              </a:solidFill>
            </a:ln>
          </p:spPr>
          <p:txBody>
            <a:bodyPr wrap="square" anchor="ctr">
              <a:noAutofit/>
            </a:bodyPr>
            <a:lstStyle/>
            <a:p>
              <a:pPr algn="ctr"/>
              <a:r>
                <a:rPr lang="en-US" dirty="0"/>
                <a:t>The final host plant reveals it doesn't contain the intended construct</a:t>
              </a:r>
            </a:p>
          </p:txBody>
        </p:sp>
        <p:sp>
          <p:nvSpPr>
            <p:cNvPr id="7" name="Rectangle : coins arrondis 6"/>
            <p:cNvSpPr/>
            <p:nvPr/>
          </p:nvSpPr>
          <p:spPr>
            <a:xfrm>
              <a:off x="1110551" y="4315845"/>
              <a:ext cx="2894633" cy="895952"/>
            </a:xfrm>
            <a:prstGeom prst="roundRect">
              <a:avLst/>
            </a:prstGeom>
            <a:ln w="38100">
              <a:solidFill>
                <a:srgbClr val="336600"/>
              </a:solidFill>
            </a:ln>
          </p:spPr>
          <p:txBody>
            <a:bodyPr wrap="none" anchor="ctr">
              <a:noAutofit/>
            </a:bodyPr>
            <a:lstStyle/>
            <a:p>
              <a:pPr algn="ctr"/>
              <a:r>
                <a:rPr lang="en-US" dirty="0"/>
                <a:t>Loss of traceability</a:t>
              </a:r>
            </a:p>
            <a:p>
              <a:pPr algn="ctr"/>
              <a:r>
                <a:rPr lang="en-US" dirty="0"/>
                <a:t>(e.g. a label is missing)</a:t>
              </a:r>
            </a:p>
          </p:txBody>
        </p:sp>
      </p:grpSp>
      <p:pic>
        <p:nvPicPr>
          <p:cNvPr id="14" name="Image 13"/>
          <p:cNvPicPr>
            <a:picLocks noChangeAspect="1"/>
          </p:cNvPicPr>
          <p:nvPr/>
        </p:nvPicPr>
        <p:blipFill>
          <a:blip r:embed="rId3">
            <a:duotone>
              <a:prstClr val="black"/>
              <a:srgbClr val="336600">
                <a:tint val="45000"/>
                <a:satMod val="400000"/>
              </a:srgbClr>
            </a:duotone>
            <a:extLst>
              <a:ext uri="{28A0092B-C50C-407E-A947-70E740481C1C}">
                <a14:useLocalDpi xmlns:a14="http://schemas.microsoft.com/office/drawing/2010/main" val="0"/>
              </a:ext>
            </a:extLst>
          </a:blip>
          <a:stretch>
            <a:fillRect/>
          </a:stretch>
        </p:blipFill>
        <p:spPr>
          <a:xfrm>
            <a:off x="5367811" y="3633602"/>
            <a:ext cx="1225912" cy="1225912"/>
          </a:xfrm>
          <a:prstGeom prst="rect">
            <a:avLst/>
          </a:prstGeom>
        </p:spPr>
      </p:pic>
      <p:sp>
        <p:nvSpPr>
          <p:cNvPr id="12" name="Rectangle 11">
            <a:extLst>
              <a:ext uri="{FF2B5EF4-FFF2-40B4-BE49-F238E27FC236}">
                <a16:creationId xmlns:a16="http://schemas.microsoft.com/office/drawing/2014/main" id="{497435E4-581D-4EEE-AE8B-020AAE558DEA}"/>
              </a:ext>
            </a:extLst>
          </p:cNvPr>
          <p:cNvSpPr/>
          <p:nvPr/>
        </p:nvSpPr>
        <p:spPr>
          <a:xfrm>
            <a:off x="4943143" y="5499854"/>
            <a:ext cx="2075247" cy="369332"/>
          </a:xfrm>
          <a:prstGeom prst="rect">
            <a:avLst/>
          </a:prstGeom>
        </p:spPr>
        <p:txBody>
          <a:bodyPr wrap="none">
            <a:spAutoFit/>
          </a:bodyPr>
          <a:lstStyle/>
          <a:p>
            <a:pPr algn="ctr"/>
            <a:r>
              <a:rPr lang="en-US" dirty="0"/>
              <a:t>Loss of containment</a:t>
            </a:r>
          </a:p>
        </p:txBody>
      </p:sp>
      <p:sp>
        <p:nvSpPr>
          <p:cNvPr id="13" name="Rectangle : coins arrondis 6">
            <a:extLst>
              <a:ext uri="{FF2B5EF4-FFF2-40B4-BE49-F238E27FC236}">
                <a16:creationId xmlns:a16="http://schemas.microsoft.com/office/drawing/2014/main" id="{D3740A49-3FFF-4294-B34A-5B36A9E17F9D}"/>
              </a:ext>
            </a:extLst>
          </p:cNvPr>
          <p:cNvSpPr/>
          <p:nvPr/>
        </p:nvSpPr>
        <p:spPr>
          <a:xfrm>
            <a:off x="4792337" y="5499854"/>
            <a:ext cx="2368627" cy="369332"/>
          </a:xfrm>
          <a:prstGeom prst="roundRect">
            <a:avLst/>
          </a:prstGeom>
          <a:ln w="38100">
            <a:solidFill>
              <a:srgbClr val="336600"/>
            </a:solidFill>
          </a:ln>
        </p:spPr>
        <p:txBody>
          <a:bodyPr wrap="none" anchor="ctr">
            <a:noAutofit/>
          </a:bodyPr>
          <a:lstStyle/>
          <a:p>
            <a:pPr algn="ctr"/>
            <a:endParaRPr lang="en-US" dirty="0"/>
          </a:p>
        </p:txBody>
      </p:sp>
      <p:sp>
        <p:nvSpPr>
          <p:cNvPr id="15" name="Rectangle : coins arrondis 4">
            <a:extLst>
              <a:ext uri="{FF2B5EF4-FFF2-40B4-BE49-F238E27FC236}">
                <a16:creationId xmlns:a16="http://schemas.microsoft.com/office/drawing/2014/main" id="{D6DAB1D7-93E7-4A16-BC92-872E02AA7B7D}"/>
              </a:ext>
            </a:extLst>
          </p:cNvPr>
          <p:cNvSpPr/>
          <p:nvPr/>
        </p:nvSpPr>
        <p:spPr>
          <a:xfrm>
            <a:off x="7018391" y="3593260"/>
            <a:ext cx="4832514" cy="692326"/>
          </a:xfrm>
          <a:prstGeom prst="roundRect">
            <a:avLst/>
          </a:prstGeom>
          <a:ln w="38100">
            <a:solidFill>
              <a:srgbClr val="336600"/>
            </a:solidFill>
          </a:ln>
        </p:spPr>
        <p:txBody>
          <a:bodyPr wrap="square" anchor="ctr">
            <a:noAutofit/>
          </a:bodyPr>
          <a:lstStyle/>
          <a:p>
            <a:pPr lvl="0" algn="ctr"/>
            <a:r>
              <a:rPr lang="en-US" dirty="0"/>
              <a:t>Accidental transfer of harvested commodity to commercial grain channel</a:t>
            </a:r>
          </a:p>
        </p:txBody>
      </p:sp>
      <p:sp>
        <p:nvSpPr>
          <p:cNvPr id="16" name="Rectangle 15">
            <a:extLst>
              <a:ext uri="{FF2B5EF4-FFF2-40B4-BE49-F238E27FC236}">
                <a16:creationId xmlns:a16="http://schemas.microsoft.com/office/drawing/2014/main" id="{8289F915-A756-49AD-BDD0-0D5B24BFFC6E}"/>
              </a:ext>
            </a:extLst>
          </p:cNvPr>
          <p:cNvSpPr/>
          <p:nvPr/>
        </p:nvSpPr>
        <p:spPr>
          <a:xfrm>
            <a:off x="770403" y="3499891"/>
            <a:ext cx="4021934" cy="923330"/>
          </a:xfrm>
          <a:prstGeom prst="rect">
            <a:avLst/>
          </a:prstGeom>
        </p:spPr>
        <p:txBody>
          <a:bodyPr wrap="none">
            <a:spAutoFit/>
          </a:bodyPr>
          <a:lstStyle/>
          <a:p>
            <a:pPr algn="ctr"/>
            <a:r>
              <a:rPr lang="en-US" dirty="0"/>
              <a:t>Loss of confinement </a:t>
            </a:r>
          </a:p>
          <a:p>
            <a:pPr algn="ctr"/>
            <a:r>
              <a:rPr lang="en-US" dirty="0"/>
              <a:t>(e.g. Comingling with non-regulated GM)</a:t>
            </a:r>
            <a:endParaRPr lang="en-US" sz="2400" dirty="0"/>
          </a:p>
          <a:p>
            <a:pPr algn="ctr"/>
            <a:r>
              <a:rPr lang="en-US" dirty="0"/>
              <a:t> </a:t>
            </a:r>
          </a:p>
        </p:txBody>
      </p:sp>
      <p:sp>
        <p:nvSpPr>
          <p:cNvPr id="17" name="Rectangle : coins arrondis 6">
            <a:extLst>
              <a:ext uri="{FF2B5EF4-FFF2-40B4-BE49-F238E27FC236}">
                <a16:creationId xmlns:a16="http://schemas.microsoft.com/office/drawing/2014/main" id="{9530088D-C1BD-416A-8DDC-F08DDB74645F}"/>
              </a:ext>
            </a:extLst>
          </p:cNvPr>
          <p:cNvSpPr/>
          <p:nvPr/>
        </p:nvSpPr>
        <p:spPr>
          <a:xfrm>
            <a:off x="770403" y="3504228"/>
            <a:ext cx="4021934" cy="692326"/>
          </a:xfrm>
          <a:prstGeom prst="roundRect">
            <a:avLst/>
          </a:prstGeom>
          <a:ln w="38100">
            <a:solidFill>
              <a:srgbClr val="336600"/>
            </a:solidFill>
          </a:ln>
        </p:spPr>
        <p:txBody>
          <a:bodyPr wrap="none" anchor="ctr">
            <a:noAutofit/>
          </a:bodyPr>
          <a:lstStyle/>
          <a:p>
            <a:pPr algn="ctr"/>
            <a:endParaRPr lang="en-US" dirty="0"/>
          </a:p>
        </p:txBody>
      </p:sp>
    </p:spTree>
    <p:extLst>
      <p:ext uri="{BB962C8B-B14F-4D97-AF65-F5344CB8AC3E}">
        <p14:creationId xmlns:p14="http://schemas.microsoft.com/office/powerpoint/2010/main" val="134567654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6658" y="76201"/>
            <a:ext cx="9158688" cy="755302"/>
          </a:xfrm>
        </p:spPr>
        <p:txBody>
          <a:bodyPr>
            <a:normAutofit/>
          </a:bodyPr>
          <a:lstStyle/>
          <a:p>
            <a:r>
              <a:rPr lang="en-US" dirty="0"/>
              <a:t> Commercial Plant and Seed Distribution</a:t>
            </a:r>
          </a:p>
        </p:txBody>
      </p:sp>
      <p:sp>
        <p:nvSpPr>
          <p:cNvPr id="3" name="TextBox 2"/>
          <p:cNvSpPr txBox="1"/>
          <p:nvPr/>
        </p:nvSpPr>
        <p:spPr>
          <a:xfrm>
            <a:off x="228601" y="1173480"/>
            <a:ext cx="11961812" cy="584775"/>
          </a:xfrm>
          <a:prstGeom prst="rect">
            <a:avLst/>
          </a:prstGeom>
          <a:noFill/>
        </p:spPr>
        <p:txBody>
          <a:bodyPr wrap="square" rtlCol="0">
            <a:spAutoFit/>
          </a:bodyPr>
          <a:lstStyle/>
          <a:p>
            <a:r>
              <a:rPr lang="en-US" sz="3200" b="1" dirty="0"/>
              <a:t>Examples of what could go wrong?</a:t>
            </a:r>
          </a:p>
        </p:txBody>
      </p:sp>
      <p:pic>
        <p:nvPicPr>
          <p:cNvPr id="8" name="Picture 7">
            <a:extLst>
              <a:ext uri="{FF2B5EF4-FFF2-40B4-BE49-F238E27FC236}">
                <a16:creationId xmlns:a16="http://schemas.microsoft.com/office/drawing/2014/main" id="{E184CDBC-0E07-47B7-A1ED-C1FA4C7023D9}"/>
              </a:ext>
            </a:extLst>
          </p:cNvPr>
          <p:cNvPicPr>
            <a:picLocks noChangeAspect="1"/>
          </p:cNvPicPr>
          <p:nvPr/>
        </p:nvPicPr>
        <p:blipFill>
          <a:blip r:embed="rId4"/>
          <a:stretch>
            <a:fillRect/>
          </a:stretch>
        </p:blipFill>
        <p:spPr>
          <a:xfrm>
            <a:off x="5137535" y="1995261"/>
            <a:ext cx="5537811" cy="4136543"/>
          </a:xfrm>
          <a:prstGeom prst="rect">
            <a:avLst/>
          </a:prstGeom>
        </p:spPr>
      </p:pic>
      <p:sp>
        <p:nvSpPr>
          <p:cNvPr id="9" name="Rectangle 8">
            <a:extLst>
              <a:ext uri="{FF2B5EF4-FFF2-40B4-BE49-F238E27FC236}">
                <a16:creationId xmlns:a16="http://schemas.microsoft.com/office/drawing/2014/main" id="{FF2B93F0-F79B-4A64-AAC0-1E5E7A708C24}"/>
              </a:ext>
            </a:extLst>
          </p:cNvPr>
          <p:cNvSpPr/>
          <p:nvPr/>
        </p:nvSpPr>
        <p:spPr>
          <a:xfrm>
            <a:off x="435496" y="2828835"/>
            <a:ext cx="4444976" cy="1200329"/>
          </a:xfrm>
          <a:prstGeom prst="rect">
            <a:avLst/>
          </a:prstGeom>
        </p:spPr>
        <p:txBody>
          <a:bodyPr wrap="square">
            <a:spAutoFit/>
          </a:bodyPr>
          <a:lstStyle/>
          <a:p>
            <a:pPr algn="ctr"/>
            <a:r>
              <a:rPr lang="en-US" sz="2400" dirty="0">
                <a:latin typeface="Arial" panose="020B0604020202020204" pitchFamily="34" charset="0"/>
                <a:ea typeface="Calibri" panose="020F0502020204030204" pitchFamily="34" charset="0"/>
              </a:rPr>
              <a:t>USDA’s two most common permit condition noncompliance’s:</a:t>
            </a:r>
            <a:endParaRPr lang="en-US" sz="2400" dirty="0"/>
          </a:p>
        </p:txBody>
      </p:sp>
    </p:spTree>
    <p:extLst>
      <p:ext uri="{BB962C8B-B14F-4D97-AF65-F5344CB8AC3E}">
        <p14:creationId xmlns:p14="http://schemas.microsoft.com/office/powerpoint/2010/main" val="628346950"/>
      </p:ext>
    </p:extLst>
  </p:cSld>
  <p:clrMapOvr>
    <a:masterClrMapping/>
  </p:clrMapOvr>
  <p:transition spd="med"/>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527" y="0"/>
            <a:ext cx="6704945" cy="1097280"/>
          </a:xfrm>
        </p:spPr>
        <p:txBody>
          <a:bodyPr/>
          <a:lstStyle/>
          <a:p>
            <a:r>
              <a:rPr lang="en-US" dirty="0"/>
              <a:t>Disclaimer</a:t>
            </a:r>
          </a:p>
        </p:txBody>
      </p:sp>
      <p:sp>
        <p:nvSpPr>
          <p:cNvPr id="3" name="TextBox 2"/>
          <p:cNvSpPr txBox="1"/>
          <p:nvPr/>
        </p:nvSpPr>
        <p:spPr>
          <a:xfrm>
            <a:off x="271319" y="1071880"/>
            <a:ext cx="11649363" cy="4708981"/>
          </a:xfrm>
          <a:prstGeom prst="rect">
            <a:avLst/>
          </a:prstGeom>
          <a:noFill/>
        </p:spPr>
        <p:txBody>
          <a:bodyPr wrap="square" rtlCol="0">
            <a:spAutoFit/>
          </a:bodyPr>
          <a:lstStyle/>
          <a:p>
            <a:pPr marL="320040" marR="0" lvl="0" indent="-320040" algn="just" defTabSz="914400" rtl="0" eaLnBrk="1" fontAlgn="auto" latinLnBrk="0" hangingPunct="1">
              <a:lnSpc>
                <a:spcPct val="90000"/>
              </a:lnSpc>
              <a:spcBef>
                <a:spcPts val="600"/>
              </a:spcBef>
              <a:spcAft>
                <a:spcPts val="600"/>
              </a:spcAft>
              <a:buClr>
                <a:srgbClr val="B2B2B2"/>
              </a:buClr>
              <a:buSzPct val="90000"/>
              <a:buFont typeface="Wingdings" panose="05000000000000000000" pitchFamily="2" charset="2"/>
              <a:buChar char="§"/>
              <a:tabLst/>
              <a:defRPr/>
            </a:pPr>
            <a:r>
              <a:rPr kumimoji="0" lang="en-US" sz="2000" b="0" i="1" u="none" strike="noStrike" kern="1200" cap="none" spc="0" normalizeH="0" baseline="0" noProof="0" dirty="0">
                <a:ln>
                  <a:noFill/>
                </a:ln>
                <a:solidFill>
                  <a:prstClr val="black"/>
                </a:solidFill>
                <a:effectLst/>
                <a:uLnTx/>
                <a:uFillTx/>
                <a:latin typeface="Calibri"/>
                <a:ea typeface="+mn-ea"/>
                <a:cs typeface="+mn-cs"/>
              </a:rPr>
              <a:t>It is the responsibility of any user of this information to consider that user’s specific circumstances (1) when developing a stewardship program specific to its organization, and (2) in meeting any applicable legal requirements.  This </a:t>
            </a:r>
            <a:r>
              <a:rPr lang="en-US" sz="2000" i="1" dirty="0">
                <a:solidFill>
                  <a:prstClr val="black"/>
                </a:solidFill>
                <a:latin typeface="Calibri"/>
              </a:rPr>
              <a:t>PowerPoint presentation</a:t>
            </a:r>
            <a:r>
              <a:rPr kumimoji="0" lang="en-US" sz="2000" b="0" i="1" u="none" strike="noStrike" kern="1200" cap="none" spc="0" normalizeH="0" baseline="0" noProof="0" dirty="0">
                <a:ln>
                  <a:noFill/>
                </a:ln>
                <a:solidFill>
                  <a:prstClr val="black"/>
                </a:solidFill>
                <a:effectLst/>
                <a:uLnTx/>
                <a:uFillTx/>
                <a:latin typeface="Calibri"/>
                <a:ea typeface="+mn-ea"/>
                <a:cs typeface="+mn-cs"/>
              </a:rPr>
              <a:t> is not, and should not be used as, a substitute for (1) a user’s own individual understanding of its legal requirements, (2) consultation by a user with its legal counsel and other advisors, or (3) direct contact with appropriate regulatory agencies.</a:t>
            </a:r>
          </a:p>
          <a:p>
            <a:pPr marL="320040" marR="0" lvl="0" indent="-320040" algn="just" defTabSz="914400" rtl="0" eaLnBrk="1" fontAlgn="auto" latinLnBrk="0" hangingPunct="1">
              <a:lnSpc>
                <a:spcPct val="90000"/>
              </a:lnSpc>
              <a:spcBef>
                <a:spcPts val="600"/>
              </a:spcBef>
              <a:spcAft>
                <a:spcPts val="600"/>
              </a:spcAft>
              <a:buClr>
                <a:srgbClr val="B2B2B2"/>
              </a:buClr>
              <a:buSzPct val="90000"/>
              <a:buFont typeface="Wingdings" panose="05000000000000000000" pitchFamily="2" charset="2"/>
              <a:buChar char="§"/>
              <a:tabLst/>
              <a:defRPr/>
            </a:pPr>
            <a:r>
              <a:rPr kumimoji="0" lang="en-US" sz="2000" b="0" i="1" u="none" strike="noStrike" kern="1200" cap="none" spc="0" normalizeH="0" baseline="0" noProof="0" dirty="0">
                <a:ln>
                  <a:noFill/>
                </a:ln>
                <a:solidFill>
                  <a:prstClr val="black"/>
                </a:solidFill>
                <a:effectLst/>
                <a:uLnTx/>
                <a:uFillTx/>
                <a:latin typeface="Calibri"/>
                <a:ea typeface="+mn-ea"/>
                <a:cs typeface="+mn-cs"/>
              </a:rPr>
              <a:t>The information provided does not define or create legal rights or obligations, and Excellence Through Stewardship® (ETS) specifically disclaims any such rights or obligations. ETS and its members (including the speaker(s) &amp; their organization(s) if applicable) do not make any warranties or representations, either express or implied, with respect to the accuracy or completeness of the information contained herein, or the sufficiency of the general procedures and processes contained herein to eliminate risk inherent in the referenced operations or processes; nor do they assume any liability of any kind whatsoever resulting from the use of or reliance upon any information, procedures, conclusions, or opinions contained. ETS assumes no responsibility to update this </a:t>
            </a:r>
            <a:r>
              <a:rPr lang="en-US" sz="2000" i="1" dirty="0">
                <a:solidFill>
                  <a:prstClr val="black"/>
                </a:solidFill>
                <a:latin typeface="Calibri"/>
              </a:rPr>
              <a:t>PowerPoint presentation</a:t>
            </a:r>
            <a:r>
              <a:rPr kumimoji="0" lang="en-US" sz="2000" b="0" i="1" u="none" strike="noStrike" kern="1200" cap="none" spc="0" normalizeH="0" baseline="0" noProof="0" dirty="0">
                <a:ln>
                  <a:noFill/>
                </a:ln>
                <a:solidFill>
                  <a:prstClr val="black"/>
                </a:solidFill>
                <a:effectLst/>
                <a:uLnTx/>
                <a:uFillTx/>
                <a:latin typeface="Calibri"/>
                <a:ea typeface="+mn-ea"/>
                <a:cs typeface="+mn-cs"/>
              </a:rPr>
              <a:t>.</a:t>
            </a:r>
            <a:endParaRPr kumimoji="0" lang="en-GB" sz="2000" b="0" i="1" u="none" strike="noStrike" kern="1200" cap="none" spc="0" normalizeH="0" baseline="0" noProof="0" dirty="0">
              <a:ln>
                <a:noFill/>
              </a:ln>
              <a:solidFill>
                <a:prstClr val="black"/>
              </a:solidFill>
              <a:effectLst/>
              <a:uLnTx/>
              <a:uFillTx/>
              <a:latin typeface="Calibri"/>
              <a:ea typeface="+mn-ea"/>
              <a:cs typeface="+mn-cs"/>
            </a:endParaRPr>
          </a:p>
          <a:p>
            <a:pPr marL="320040" marR="0" lvl="0" indent="-320040" algn="just" defTabSz="914400" rtl="0" eaLnBrk="1" fontAlgn="auto" latinLnBrk="0" hangingPunct="1">
              <a:lnSpc>
                <a:spcPct val="90000"/>
              </a:lnSpc>
              <a:spcBef>
                <a:spcPts val="600"/>
              </a:spcBef>
              <a:spcAft>
                <a:spcPts val="600"/>
              </a:spcAft>
              <a:buClr>
                <a:srgbClr val="B2B2B2"/>
              </a:buClr>
              <a:buSzPct val="90000"/>
              <a:buFont typeface="Wingdings" panose="05000000000000000000" pitchFamily="2" charset="2"/>
              <a:buChar char="§"/>
              <a:tabLst/>
              <a:defRPr/>
            </a:pPr>
            <a:r>
              <a:rPr kumimoji="0" lang="en-GB" sz="2000" b="0" i="1" u="none" strike="noStrike" kern="1200" cap="none" spc="0" normalizeH="0" baseline="0" noProof="0" dirty="0">
                <a:ln>
                  <a:noFill/>
                </a:ln>
                <a:solidFill>
                  <a:prstClr val="black"/>
                </a:solidFill>
                <a:effectLst/>
                <a:uLnTx/>
                <a:uFillTx/>
                <a:latin typeface="Calibri"/>
                <a:ea typeface="+mn-ea"/>
                <a:cs typeface="+mn-cs"/>
              </a:rPr>
              <a:t>Published July 2023</a:t>
            </a:r>
          </a:p>
          <a:p>
            <a:pPr marL="228600" marR="0" lvl="0" indent="-228600" algn="l" defTabSz="914400" rtl="0" eaLnBrk="1" fontAlgn="auto" latinLnBrk="0" hangingPunct="1">
              <a:lnSpc>
                <a:spcPct val="90000"/>
              </a:lnSpc>
              <a:spcBef>
                <a:spcPts val="600"/>
              </a:spcBef>
              <a:spcAft>
                <a:spcPts val="600"/>
              </a:spcAft>
              <a:buClr>
                <a:srgbClr val="B2B2B2"/>
              </a:buClr>
              <a:buSzPct val="90000"/>
              <a:buFont typeface="Wingdings" panose="05000000000000000000" pitchFamily="2" charset="2"/>
              <a:buChar char="§"/>
              <a:tabLst/>
              <a:defRPr/>
            </a:pPr>
            <a:r>
              <a:rPr kumimoji="0" lang="en-GB" sz="2000" b="0" i="1" u="none" strike="noStrike" kern="1200" cap="none" spc="0" normalizeH="0" baseline="0" noProof="0" dirty="0">
                <a:ln>
                  <a:noFill/>
                </a:ln>
                <a:solidFill>
                  <a:srgbClr val="000000"/>
                </a:solidFill>
                <a:effectLst/>
                <a:uLnTx/>
                <a:uFillTx/>
                <a:latin typeface="Calibri"/>
                <a:ea typeface="+mn-ea"/>
                <a:cs typeface="+mn-cs"/>
              </a:rPr>
              <a:t>© </a:t>
            </a:r>
            <a:r>
              <a:rPr lang="en-GB" sz="2000" i="1" dirty="0">
                <a:solidFill>
                  <a:srgbClr val="000000"/>
                </a:solidFill>
                <a:latin typeface="Calibri"/>
              </a:rPr>
              <a:t>2023 </a:t>
            </a:r>
            <a:r>
              <a:rPr kumimoji="0" lang="en-GB" sz="2000" b="0" i="1" u="none" strike="noStrike" kern="1200" cap="none" spc="0" normalizeH="0" baseline="0" noProof="0" dirty="0">
                <a:ln>
                  <a:noFill/>
                </a:ln>
                <a:solidFill>
                  <a:srgbClr val="000000"/>
                </a:solidFill>
                <a:effectLst/>
                <a:uLnTx/>
                <a:uFillTx/>
                <a:latin typeface="Calibri"/>
                <a:ea typeface="+mn-ea"/>
                <a:cs typeface="+mn-cs"/>
              </a:rPr>
              <a:t>Excellence Through Stewardship. </a:t>
            </a:r>
            <a:r>
              <a:rPr kumimoji="0" lang="en-GB" sz="2000" b="0" i="1" u="none" strike="noStrike" kern="1200" cap="none" spc="0" normalizeH="0" baseline="0" noProof="0" dirty="0">
                <a:ln>
                  <a:noFill/>
                </a:ln>
                <a:solidFill>
                  <a:prstClr val="black"/>
                </a:solidFill>
                <a:effectLst/>
                <a:uLnTx/>
                <a:uFillTx/>
                <a:latin typeface="Calibri"/>
                <a:ea typeface="+mn-ea"/>
                <a:cs typeface="+mn-cs"/>
              </a:rPr>
              <a:t>All Rights Reserved. </a:t>
            </a:r>
            <a:endParaRPr kumimoji="0" lang="en-US" sz="2000" b="0" i="1"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12495837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527" y="0"/>
            <a:ext cx="6704945" cy="1097280"/>
          </a:xfrm>
        </p:spPr>
        <p:txBody>
          <a:bodyPr/>
          <a:lstStyle/>
          <a:p>
            <a:r>
              <a:rPr lang="en-US" dirty="0"/>
              <a:t>Disclaimer</a:t>
            </a:r>
          </a:p>
        </p:txBody>
      </p:sp>
      <p:sp>
        <p:nvSpPr>
          <p:cNvPr id="3" name="TextBox 2"/>
          <p:cNvSpPr txBox="1"/>
          <p:nvPr/>
        </p:nvSpPr>
        <p:spPr>
          <a:xfrm>
            <a:off x="414483" y="1100052"/>
            <a:ext cx="11363035" cy="4819781"/>
          </a:xfrm>
          <a:prstGeom prst="rect">
            <a:avLst/>
          </a:prstGeom>
          <a:noFill/>
        </p:spPr>
        <p:txBody>
          <a:bodyPr wrap="square" rtlCol="0">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All examples presented (“Examples”) are solely an educational tool and not required documentation that may provide guidance to assist users in developing and implementing their own organization-specific process.</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The Examples included are flexible and their application will differ according to the size, nature and complexity of the organization and products involved. The Examples are representative and not exhaustive. It is the responsibility of any user of these Examples to consider that user’s specific circumstances (1) when developing a process specific to its organization, and (2) in meeting any applicable legal requirements.</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These Examples are not, and should not be used as, a substitute for (1) a user’s own individual understanding of its legal requirements, (2) consultation by a user with its legal counsel and other advisors, or (3) direct contact with appropriate regulatory agencies.</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The Examples do not define or create legal rights or obligations, and Excellence Through Stewardship (ETS) specifically disclaims any such rights or obligations. ETS and its members do not make any warranties or representations, either express or implied, with respect to the accuracy or completeness of the information contained in these Examples, or the sufficiency of the general procedures and processes contained herein to eliminate risk inherent in the referenced operations or processes; nor do they assume any liability of any kind whatsoever resulting from the use of or reliance upon any information, procedures, conclusions, or opinions contained in these Examples. ETS assumes no responsibility to update these Examples.</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0038169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2220" y="76201"/>
            <a:ext cx="9107564" cy="740184"/>
          </a:xfrm>
        </p:spPr>
        <p:txBody>
          <a:bodyPr/>
          <a:lstStyle/>
          <a:p>
            <a:pPr lvl="0">
              <a:defRPr/>
            </a:pPr>
            <a:r>
              <a:rPr lang="en-US" dirty="0"/>
              <a:t>Maintaining Plant Product Integrity </a:t>
            </a:r>
          </a:p>
        </p:txBody>
      </p:sp>
      <p:grpSp>
        <p:nvGrpSpPr>
          <p:cNvPr id="30" name="Group 29"/>
          <p:cNvGrpSpPr/>
          <p:nvPr/>
        </p:nvGrpSpPr>
        <p:grpSpPr>
          <a:xfrm>
            <a:off x="4719898" y="2661026"/>
            <a:ext cx="2108842" cy="1725038"/>
            <a:chOff x="4755780" y="3098816"/>
            <a:chExt cx="2108842" cy="1725038"/>
          </a:xfrm>
        </p:grpSpPr>
        <p:pic>
          <p:nvPicPr>
            <p:cNvPr id="19" name="Picture 2" descr="Hybrid production field"/>
            <p:cNvPicPr>
              <a:picLocks noChangeArrowheads="1"/>
            </p:cNvPicPr>
            <p:nvPr/>
          </p:nvPicPr>
          <p:blipFill>
            <a:blip r:embed="rId2" cstate="print"/>
            <a:srcRect/>
            <a:stretch>
              <a:fillRect/>
            </a:stretch>
          </p:blipFill>
          <p:spPr bwMode="auto">
            <a:xfrm>
              <a:off x="5202038" y="3098816"/>
              <a:ext cx="1216326" cy="920648"/>
            </a:xfrm>
            <a:prstGeom prst="rect">
              <a:avLst/>
            </a:prstGeom>
            <a:ln>
              <a:noFill/>
            </a:ln>
            <a:effectLst/>
          </p:spPr>
        </p:pic>
        <p:sp>
          <p:nvSpPr>
            <p:cNvPr id="21" name="Rectangle 20"/>
            <p:cNvSpPr/>
            <p:nvPr/>
          </p:nvSpPr>
          <p:spPr>
            <a:xfrm>
              <a:off x="4755780" y="4054413"/>
              <a:ext cx="2108842" cy="769441"/>
            </a:xfrm>
            <a:prstGeom prst="rect">
              <a:avLst/>
            </a:prstGeom>
          </p:spPr>
          <p:txBody>
            <a:bodyPr wrap="square">
              <a:spAutoFit/>
            </a:bodyPr>
            <a:lstStyle/>
            <a:p>
              <a:pPr lvl="0" algn="ctr"/>
              <a:r>
                <a:rPr lang="en-CA" sz="2200" dirty="0">
                  <a:cs typeface="Helvetica" pitchFamily="34" charset="0"/>
                </a:rPr>
                <a:t>Confined </a:t>
              </a:r>
            </a:p>
            <a:p>
              <a:pPr lvl="0" algn="ctr"/>
              <a:r>
                <a:rPr lang="en-CA" sz="2200" dirty="0">
                  <a:cs typeface="Helvetica" pitchFamily="34" charset="0"/>
                </a:rPr>
                <a:t>Field Trials</a:t>
              </a:r>
            </a:p>
          </p:txBody>
        </p:sp>
      </p:grpSp>
      <p:grpSp>
        <p:nvGrpSpPr>
          <p:cNvPr id="31" name="Group 30"/>
          <p:cNvGrpSpPr/>
          <p:nvPr/>
        </p:nvGrpSpPr>
        <p:grpSpPr>
          <a:xfrm>
            <a:off x="9437122" y="2638507"/>
            <a:ext cx="2247090" cy="2062184"/>
            <a:chOff x="7677599" y="3038972"/>
            <a:chExt cx="2247090" cy="2062184"/>
          </a:xfrm>
        </p:grpSpPr>
        <p:pic>
          <p:nvPicPr>
            <p:cNvPr id="15" name="Picture 11" descr="Shoffner Farm Research Seed Storage"/>
            <p:cNvPicPr>
              <a:picLocks noChangeArrowheads="1"/>
            </p:cNvPicPr>
            <p:nvPr/>
          </p:nvPicPr>
          <p:blipFill>
            <a:blip r:embed="rId3" cstate="print"/>
            <a:srcRect/>
            <a:stretch>
              <a:fillRect/>
            </a:stretch>
          </p:blipFill>
          <p:spPr bwMode="auto">
            <a:xfrm>
              <a:off x="8118849" y="3038972"/>
              <a:ext cx="1216326" cy="920648"/>
            </a:xfrm>
            <a:prstGeom prst="rect">
              <a:avLst/>
            </a:prstGeom>
            <a:ln>
              <a:noFill/>
            </a:ln>
            <a:effectLst/>
          </p:spPr>
        </p:pic>
        <p:sp>
          <p:nvSpPr>
            <p:cNvPr id="22" name="Rectangle 21"/>
            <p:cNvSpPr/>
            <p:nvPr/>
          </p:nvSpPr>
          <p:spPr>
            <a:xfrm>
              <a:off x="7677599" y="3993160"/>
              <a:ext cx="2247090" cy="1107996"/>
            </a:xfrm>
            <a:prstGeom prst="rect">
              <a:avLst/>
            </a:prstGeom>
          </p:spPr>
          <p:txBody>
            <a:bodyPr wrap="square">
              <a:spAutoFit/>
            </a:bodyPr>
            <a:lstStyle/>
            <a:p>
              <a:pPr lvl="0" algn="ctr"/>
              <a:r>
                <a:rPr lang="en-CA" sz="2200" dirty="0">
                  <a:cs typeface="Helvetica" pitchFamily="34" charset="0"/>
                </a:rPr>
                <a:t>Commercial Plant and Seed Distribution </a:t>
              </a:r>
              <a:endParaRPr lang="en-US" sz="2200" dirty="0">
                <a:cs typeface="Helvetica" pitchFamily="34" charset="0"/>
              </a:endParaRPr>
            </a:p>
          </p:txBody>
        </p:sp>
      </p:grpSp>
      <p:sp>
        <p:nvSpPr>
          <p:cNvPr id="24" name="Title 1"/>
          <p:cNvSpPr txBox="1">
            <a:spLocks/>
          </p:cNvSpPr>
          <p:nvPr/>
        </p:nvSpPr>
        <p:spPr>
          <a:xfrm>
            <a:off x="2908621" y="1059675"/>
            <a:ext cx="6374762" cy="1298766"/>
          </a:xfrm>
          <a:prstGeom prst="rect">
            <a:avLst/>
          </a:prstGeom>
        </p:spPr>
        <p:txBody>
          <a:bodyPr vert="horz" lIns="91440" tIns="45720" rIns="91440" bIns="45720" rtlCol="0" anchor="ctr" anchorCtr="0">
            <a:normAutofit/>
          </a:bodyPr>
          <a:lstStyle>
            <a:lvl1pPr algn="ctr" defTabSz="914400" rtl="0" eaLnBrk="1" latinLnBrk="0" hangingPunct="1">
              <a:lnSpc>
                <a:spcPct val="90000"/>
              </a:lnSpc>
              <a:spcBef>
                <a:spcPct val="0"/>
              </a:spcBef>
              <a:buNone/>
              <a:defRPr sz="3600" b="1" kern="1200" cap="none" baseline="0">
                <a:solidFill>
                  <a:srgbClr val="336600"/>
                </a:solidFill>
                <a:latin typeface="+mj-lt"/>
                <a:ea typeface="+mj-ea"/>
                <a:cs typeface="+mj-cs"/>
              </a:defRPr>
            </a:lvl1pPr>
          </a:lstStyle>
          <a:p>
            <a:pPr>
              <a:defRPr/>
            </a:pPr>
            <a:r>
              <a:rPr lang="en-US" sz="2800" dirty="0">
                <a:solidFill>
                  <a:schemeClr val="tx1"/>
                </a:solidFill>
                <a:latin typeface="Arial" panose="020B0604020202020204" pitchFamily="34" charset="0"/>
                <a:cs typeface="Arial" panose="020B0604020202020204" pitchFamily="34" charset="0"/>
              </a:rPr>
              <a:t>Activities: Module by Module</a:t>
            </a:r>
          </a:p>
        </p:txBody>
      </p:sp>
      <p:grpSp>
        <p:nvGrpSpPr>
          <p:cNvPr id="28" name="Group 27"/>
          <p:cNvGrpSpPr/>
          <p:nvPr/>
        </p:nvGrpSpPr>
        <p:grpSpPr>
          <a:xfrm>
            <a:off x="335776" y="2632570"/>
            <a:ext cx="1568086" cy="2054525"/>
            <a:chOff x="435604" y="2512867"/>
            <a:chExt cx="1568086" cy="2054525"/>
          </a:xfrm>
        </p:grpSpPr>
        <p:sp>
          <p:nvSpPr>
            <p:cNvPr id="16" name="Rectangle 15"/>
            <p:cNvSpPr/>
            <p:nvPr/>
          </p:nvSpPr>
          <p:spPr>
            <a:xfrm>
              <a:off x="435604" y="3459396"/>
              <a:ext cx="1568086" cy="1107996"/>
            </a:xfrm>
            <a:prstGeom prst="rect">
              <a:avLst/>
            </a:prstGeom>
          </p:spPr>
          <p:txBody>
            <a:bodyPr wrap="square">
              <a:spAutoFit/>
            </a:bodyPr>
            <a:lstStyle/>
            <a:p>
              <a:pPr lvl="0" algn="ctr"/>
              <a:r>
                <a:rPr lang="en-US" sz="2200" dirty="0"/>
                <a:t>Research in the </a:t>
              </a:r>
              <a:r>
                <a:rPr lang="en-CA" sz="2200" dirty="0">
                  <a:cs typeface="Helvetica" pitchFamily="34" charset="0"/>
                </a:rPr>
                <a:t>Laboratory </a:t>
              </a:r>
            </a:p>
          </p:txBody>
        </p:sp>
        <p:pic>
          <p:nvPicPr>
            <p:cNvPr id="25" name="Picture 13" descr="k5011-19"/>
            <p:cNvPicPr>
              <a:picLocks noChangeArrowheads="1"/>
            </p:cNvPicPr>
            <p:nvPr/>
          </p:nvPicPr>
          <p:blipFill>
            <a:blip r:embed="rId4" cstate="print"/>
            <a:srcRect/>
            <a:stretch>
              <a:fillRect/>
            </a:stretch>
          </p:blipFill>
          <p:spPr bwMode="auto">
            <a:xfrm>
              <a:off x="611484" y="2512867"/>
              <a:ext cx="1216326" cy="920648"/>
            </a:xfrm>
            <a:prstGeom prst="rect">
              <a:avLst/>
            </a:prstGeom>
            <a:ln>
              <a:noFill/>
            </a:ln>
            <a:effectLst/>
          </p:spPr>
        </p:pic>
      </p:grpSp>
      <p:grpSp>
        <p:nvGrpSpPr>
          <p:cNvPr id="29" name="Group 28"/>
          <p:cNvGrpSpPr/>
          <p:nvPr/>
        </p:nvGrpSpPr>
        <p:grpSpPr>
          <a:xfrm>
            <a:off x="2239638" y="2630821"/>
            <a:ext cx="2144484" cy="2058023"/>
            <a:chOff x="2085772" y="3128601"/>
            <a:chExt cx="2144484" cy="2058023"/>
          </a:xfrm>
        </p:grpSpPr>
        <p:sp>
          <p:nvSpPr>
            <p:cNvPr id="18" name="Rectangle 17"/>
            <p:cNvSpPr/>
            <p:nvPr/>
          </p:nvSpPr>
          <p:spPr>
            <a:xfrm>
              <a:off x="2085772" y="4078628"/>
              <a:ext cx="2144484" cy="1107996"/>
            </a:xfrm>
            <a:prstGeom prst="rect">
              <a:avLst/>
            </a:prstGeom>
          </p:spPr>
          <p:txBody>
            <a:bodyPr wrap="square">
              <a:spAutoFit/>
            </a:bodyPr>
            <a:lstStyle/>
            <a:p>
              <a:pPr lvl="0" algn="ctr"/>
              <a:r>
                <a:rPr lang="en-US" sz="2200" dirty="0"/>
                <a:t>Research in </a:t>
              </a:r>
              <a:r>
                <a:rPr lang="en-CA" sz="2200" dirty="0">
                  <a:cs typeface="Helvetica" pitchFamily="34" charset="0"/>
                </a:rPr>
                <a:t>Containment Facilities</a:t>
              </a:r>
            </a:p>
          </p:txBody>
        </p:sp>
        <p:pic>
          <p:nvPicPr>
            <p:cNvPr id="26" name="Picture 9" descr="greenhouse_l"/>
            <p:cNvPicPr>
              <a:picLocks noChangeArrowheads="1"/>
            </p:cNvPicPr>
            <p:nvPr/>
          </p:nvPicPr>
          <p:blipFill>
            <a:blip r:embed="rId5" cstate="print"/>
            <a:srcRect/>
            <a:stretch>
              <a:fillRect/>
            </a:stretch>
          </p:blipFill>
          <p:spPr bwMode="auto">
            <a:xfrm>
              <a:off x="2549851" y="3128601"/>
              <a:ext cx="1216326" cy="920648"/>
            </a:xfrm>
            <a:prstGeom prst="rect">
              <a:avLst/>
            </a:prstGeom>
            <a:ln>
              <a:noFill/>
            </a:ln>
            <a:effectLst/>
          </p:spPr>
        </p:pic>
      </p:grpSp>
      <p:grpSp>
        <p:nvGrpSpPr>
          <p:cNvPr id="33" name="Group 32"/>
          <p:cNvGrpSpPr/>
          <p:nvPr/>
        </p:nvGrpSpPr>
        <p:grpSpPr>
          <a:xfrm>
            <a:off x="7182337" y="2662018"/>
            <a:ext cx="2108842" cy="1708561"/>
            <a:chOff x="9981238" y="3066861"/>
            <a:chExt cx="2108842" cy="1708561"/>
          </a:xfrm>
        </p:grpSpPr>
        <p:sp>
          <p:nvSpPr>
            <p:cNvPr id="20" name="Rectangle 19"/>
            <p:cNvSpPr/>
            <p:nvPr/>
          </p:nvSpPr>
          <p:spPr>
            <a:xfrm>
              <a:off x="9981238" y="4005981"/>
              <a:ext cx="2108842" cy="769441"/>
            </a:xfrm>
            <a:prstGeom prst="rect">
              <a:avLst/>
            </a:prstGeom>
            <a:ln>
              <a:noFill/>
            </a:ln>
          </p:spPr>
          <p:txBody>
            <a:bodyPr wrap="square">
              <a:spAutoFit/>
            </a:bodyPr>
            <a:lstStyle/>
            <a:p>
              <a:pPr lvl="0" algn="ctr"/>
              <a:r>
                <a:rPr lang="en-CA" sz="2200" dirty="0">
                  <a:cs typeface="Helvetica" pitchFamily="34" charset="0"/>
                </a:rPr>
                <a:t>Plant and Seed Multiplication</a:t>
              </a:r>
            </a:p>
          </p:txBody>
        </p:sp>
        <p:pic>
          <p:nvPicPr>
            <p:cNvPr id="27" name="Picture 8" descr="http://reyntek.com/MOR/SC/corn_mill1.png"/>
            <p:cNvPicPr>
              <a:picLocks noChangeArrowheads="1"/>
            </p:cNvPicPr>
            <p:nvPr/>
          </p:nvPicPr>
          <p:blipFill>
            <a:blip r:embed="rId6" cstate="print"/>
            <a:srcRect/>
            <a:stretch>
              <a:fillRect/>
            </a:stretch>
          </p:blipFill>
          <p:spPr bwMode="auto">
            <a:xfrm>
              <a:off x="10427497" y="3066861"/>
              <a:ext cx="1216326" cy="920648"/>
            </a:xfrm>
            <a:prstGeom prst="rect">
              <a:avLst/>
            </a:prstGeom>
            <a:ln>
              <a:noFill/>
            </a:ln>
            <a:effectLst/>
          </p:spPr>
        </p:pic>
      </p:grpSp>
      <p:sp>
        <p:nvSpPr>
          <p:cNvPr id="34" name="Right Arrow 33"/>
          <p:cNvSpPr/>
          <p:nvPr/>
        </p:nvSpPr>
        <p:spPr>
          <a:xfrm>
            <a:off x="1903862" y="2927927"/>
            <a:ext cx="617665" cy="4895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Arrow 34"/>
          <p:cNvSpPr/>
          <p:nvPr/>
        </p:nvSpPr>
        <p:spPr>
          <a:xfrm>
            <a:off x="4234267" y="2927927"/>
            <a:ext cx="617665" cy="4895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Arrow 35"/>
          <p:cNvSpPr/>
          <p:nvPr/>
        </p:nvSpPr>
        <p:spPr>
          <a:xfrm>
            <a:off x="6676171" y="2927927"/>
            <a:ext cx="617665" cy="4895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ight Arrow 36"/>
          <p:cNvSpPr/>
          <p:nvPr/>
        </p:nvSpPr>
        <p:spPr>
          <a:xfrm>
            <a:off x="9128290" y="2927927"/>
            <a:ext cx="617665" cy="4895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362203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34"/>
                                        </p:tgtEl>
                                        <p:attrNameLst>
                                          <p:attrName>style.visibility</p:attrName>
                                        </p:attrNameLst>
                                      </p:cBhvr>
                                      <p:to>
                                        <p:strVal val="visible"/>
                                      </p:to>
                                    </p:set>
                                  </p:childTnLst>
                                </p:cTn>
                              </p:par>
                              <p:par>
                                <p:cTn id="10" presetID="1" presetClass="entr" presetSubtype="0" fill="hold" nodeType="withEffect">
                                  <p:stCondLst>
                                    <p:cond delay="500"/>
                                  </p:stCondLst>
                                  <p:childTnLst>
                                    <p:set>
                                      <p:cBhvr>
                                        <p:cTn id="11" dur="1" fill="hold">
                                          <p:stCondLst>
                                            <p:cond delay="0"/>
                                          </p:stCondLst>
                                        </p:cTn>
                                        <p:tgtEl>
                                          <p:spTgt spid="29"/>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grpId="0" nodeType="afterEffect">
                                  <p:stCondLst>
                                    <p:cond delay="50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nodeType="withEffect">
                                  <p:stCondLst>
                                    <p:cond delay="500"/>
                                  </p:stCondLst>
                                  <p:childTnLst>
                                    <p:set>
                                      <p:cBhvr>
                                        <p:cTn id="16" dur="1" fill="hold">
                                          <p:stCondLst>
                                            <p:cond delay="0"/>
                                          </p:stCondLst>
                                        </p:cTn>
                                        <p:tgtEl>
                                          <p:spTgt spid="30"/>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grpId="0" nodeType="afterEffect">
                                  <p:stCondLst>
                                    <p:cond delay="500"/>
                                  </p:stCondLst>
                                  <p:childTnLst>
                                    <p:set>
                                      <p:cBhvr>
                                        <p:cTn id="19" dur="1" fill="hold">
                                          <p:stCondLst>
                                            <p:cond delay="0"/>
                                          </p:stCondLst>
                                        </p:cTn>
                                        <p:tgtEl>
                                          <p:spTgt spid="36"/>
                                        </p:tgtEl>
                                        <p:attrNameLst>
                                          <p:attrName>style.visibility</p:attrName>
                                        </p:attrNameLst>
                                      </p:cBhvr>
                                      <p:to>
                                        <p:strVal val="visible"/>
                                      </p:to>
                                    </p:set>
                                  </p:childTnLst>
                                </p:cTn>
                              </p:par>
                              <p:par>
                                <p:cTn id="20" presetID="1" presetClass="entr" presetSubtype="0" fill="hold" nodeType="withEffect">
                                  <p:stCondLst>
                                    <p:cond delay="500"/>
                                  </p:stCondLst>
                                  <p:childTnLst>
                                    <p:set>
                                      <p:cBhvr>
                                        <p:cTn id="21" dur="1" fill="hold">
                                          <p:stCondLst>
                                            <p:cond delay="0"/>
                                          </p:stCondLst>
                                        </p:cTn>
                                        <p:tgtEl>
                                          <p:spTgt spid="33"/>
                                        </p:tgtEl>
                                        <p:attrNameLst>
                                          <p:attrName>style.visibility</p:attrName>
                                        </p:attrNameLst>
                                      </p:cBhvr>
                                      <p:to>
                                        <p:strVal val="visible"/>
                                      </p:to>
                                    </p:set>
                                  </p:childTnLst>
                                </p:cTn>
                              </p:par>
                            </p:childTnLst>
                          </p:cTn>
                        </p:par>
                        <p:par>
                          <p:cTn id="22" fill="hold">
                            <p:stCondLst>
                              <p:cond delay="1500"/>
                            </p:stCondLst>
                            <p:childTnLst>
                              <p:par>
                                <p:cTn id="23" presetID="1" presetClass="entr" presetSubtype="0" fill="hold" grpId="0" nodeType="afterEffect">
                                  <p:stCondLst>
                                    <p:cond delay="50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nodeType="withEffect">
                                  <p:stCondLst>
                                    <p:cond delay="500"/>
                                  </p:stCondLst>
                                  <p:childTnLst>
                                    <p:set>
                                      <p:cBhvr>
                                        <p:cTn id="2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81319" y="1289953"/>
            <a:ext cx="7158766" cy="4278094"/>
          </a:xfrm>
          <a:prstGeom prst="rect">
            <a:avLst/>
          </a:prstGeom>
          <a:noFill/>
        </p:spPr>
        <p:txBody>
          <a:bodyPr wrap="square" rtlCol="0">
            <a:spAutoFit/>
          </a:bodyPr>
          <a:lstStyle/>
          <a:p>
            <a:r>
              <a:rPr lang="en-US" sz="1600" dirty="0"/>
              <a:t>Maintaining plant product integrity remains important in commercial seed because regulatory authorizations may not be granted at the same time in all countries. Prior to the commercial introduction or distribution of any biotechnology-derived plant or seed, the product developer or its licensee should have obtained all necessary regulatory authorizations as a prerequisite to market launch in a manner consistent with the Guide for Product Launch Stewardship. These may include environmental, food and feed safety authorizations as well as any other requirements under national seed and/or phytosanitary regulations. If the product is intended for food or feed use, plan to make an appropriate detection method or test commercially available to confirm plant product integrity. </a:t>
            </a:r>
          </a:p>
          <a:p>
            <a:endParaRPr lang="en-US" sz="1600" dirty="0"/>
          </a:p>
          <a:p>
            <a:r>
              <a:rPr lang="en-US" sz="1600" dirty="0"/>
              <a:t>The entire distribution channel for a biotechnology-derived plant product is often not controlled by one entity; but rather by a number of entities involved with production, storage, conditioning, processing, sales, and distribution to customers. Therefore, a single entity will not likely be involved in all steps of the production and distribution process for biotechnology-derived plant products. However, each entity is responsible for those steps that are within its scope of operation.</a:t>
            </a:r>
          </a:p>
        </p:txBody>
      </p:sp>
      <p:sp>
        <p:nvSpPr>
          <p:cNvPr id="8" name="Title 3"/>
          <p:cNvSpPr txBox="1">
            <a:spLocks/>
          </p:cNvSpPr>
          <p:nvPr/>
        </p:nvSpPr>
        <p:spPr>
          <a:xfrm>
            <a:off x="2255302" y="172770"/>
            <a:ext cx="7678220" cy="589230"/>
          </a:xfrm>
          <a:prstGeom prst="rect">
            <a:avLst/>
          </a:prstGeom>
        </p:spPr>
        <p:txBody>
          <a:bodyPr vert="horz" lIns="91440" tIns="45720" rIns="91440" bIns="45720" rtlCol="0" anchor="ctr" anchorCtr="0">
            <a:normAutofit fontScale="92500"/>
          </a:bodyPr>
          <a:lstStyle>
            <a:lvl1pPr algn="ctr" defTabSz="914400" rtl="0" eaLnBrk="1" latinLnBrk="0" hangingPunct="1">
              <a:lnSpc>
                <a:spcPct val="90000"/>
              </a:lnSpc>
              <a:spcBef>
                <a:spcPct val="0"/>
              </a:spcBef>
              <a:buNone/>
              <a:defRPr sz="3600" b="1" kern="1200" cap="none" baseline="0">
                <a:solidFill>
                  <a:srgbClr val="336600"/>
                </a:solidFill>
                <a:latin typeface="+mj-lt"/>
                <a:ea typeface="+mj-ea"/>
                <a:cs typeface="+mj-cs"/>
              </a:defRPr>
            </a:lvl1pPr>
          </a:lstStyle>
          <a:p>
            <a:r>
              <a:rPr lang="en-US" dirty="0"/>
              <a:t> Commercial Plant and Seed Distribution</a:t>
            </a:r>
          </a:p>
        </p:txBody>
      </p:sp>
      <p:pic>
        <p:nvPicPr>
          <p:cNvPr id="4" name="Picture 3">
            <a:extLst>
              <a:ext uri="{FF2B5EF4-FFF2-40B4-BE49-F238E27FC236}">
                <a16:creationId xmlns:a16="http://schemas.microsoft.com/office/drawing/2014/main" id="{36398E0D-E68A-4A34-925B-49B1483D00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915" y="1060522"/>
            <a:ext cx="4396490" cy="4712317"/>
          </a:xfrm>
          <a:prstGeom prst="rect">
            <a:avLst/>
          </a:prstGeom>
        </p:spPr>
      </p:pic>
    </p:spTree>
    <p:extLst>
      <p:ext uri="{BB962C8B-B14F-4D97-AF65-F5344CB8AC3E}">
        <p14:creationId xmlns:p14="http://schemas.microsoft.com/office/powerpoint/2010/main" val="425992839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51028" y="1256902"/>
            <a:ext cx="6640972" cy="4770537"/>
          </a:xfrm>
          <a:prstGeom prst="rect">
            <a:avLst/>
          </a:prstGeom>
          <a:noFill/>
        </p:spPr>
        <p:txBody>
          <a:bodyPr wrap="square" rtlCol="0">
            <a:spAutoFit/>
          </a:bodyPr>
          <a:lstStyle/>
          <a:p>
            <a:r>
              <a:rPr lang="en-US" sz="1600" dirty="0"/>
              <a:t>This module provides guidance for developers, producers, licensees and distributors of biotechnology-derived plant or seed products for activities associated with the introduction or distribution of biotechnology-derived plant or seed products into commercial distribution channels and markets. The scope of this module includes activities to process, condition, treat, store and package products resulting from seed and plant multiplication. Other activities potentially covered in this module include determining purity of the seed lot, the movement or transport of materials from production or processing locations to and from subsequent processing or storage locations prior to commercial distribution, and storage and control of products and inventory in various stages of processing and packaging prior to commercial distribution. The final activities covered include the transport of finished products to commercial points-of-sale for subsequent sale and distribution and the distribution of products through markets to customers. </a:t>
            </a:r>
          </a:p>
          <a:p>
            <a:endParaRPr lang="en-US" sz="1600" dirty="0"/>
          </a:p>
          <a:p>
            <a:r>
              <a:rPr lang="en-US" sz="1600" dirty="0"/>
              <a:t>When working with third parties (e.g., service contractors, research contractors, technology transfer licensees) it is important that agreements include stewardship and quality management provisions to maintain plant product integrity.</a:t>
            </a:r>
          </a:p>
        </p:txBody>
      </p:sp>
      <p:sp>
        <p:nvSpPr>
          <p:cNvPr id="8" name="Title 3"/>
          <p:cNvSpPr txBox="1">
            <a:spLocks/>
          </p:cNvSpPr>
          <p:nvPr/>
        </p:nvSpPr>
        <p:spPr>
          <a:xfrm>
            <a:off x="2255302" y="172770"/>
            <a:ext cx="7678220" cy="589230"/>
          </a:xfrm>
          <a:prstGeom prst="rect">
            <a:avLst/>
          </a:prstGeom>
        </p:spPr>
        <p:txBody>
          <a:bodyPr vert="horz" lIns="91440" tIns="45720" rIns="91440" bIns="45720" rtlCol="0" anchor="ctr" anchorCtr="0">
            <a:normAutofit fontScale="92500"/>
          </a:bodyPr>
          <a:lstStyle>
            <a:lvl1pPr algn="ctr" defTabSz="914400" rtl="0" eaLnBrk="1" latinLnBrk="0" hangingPunct="1">
              <a:lnSpc>
                <a:spcPct val="90000"/>
              </a:lnSpc>
              <a:spcBef>
                <a:spcPct val="0"/>
              </a:spcBef>
              <a:buNone/>
              <a:defRPr sz="3600" b="1" kern="1200" cap="none" baseline="0">
                <a:solidFill>
                  <a:srgbClr val="336600"/>
                </a:solidFill>
                <a:latin typeface="+mj-lt"/>
                <a:ea typeface="+mj-ea"/>
                <a:cs typeface="+mj-cs"/>
              </a:defRPr>
            </a:lvl1pPr>
          </a:lstStyle>
          <a:p>
            <a:r>
              <a:rPr lang="en-US" dirty="0"/>
              <a:t> Commercial Plant and Seed Distribution</a:t>
            </a:r>
          </a:p>
        </p:txBody>
      </p:sp>
      <p:pic>
        <p:nvPicPr>
          <p:cNvPr id="5" name="Picture 4">
            <a:extLst>
              <a:ext uri="{FF2B5EF4-FFF2-40B4-BE49-F238E27FC236}">
                <a16:creationId xmlns:a16="http://schemas.microsoft.com/office/drawing/2014/main" id="{EEBC0272-FCD3-42AC-B301-09704BB940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100" y="1873079"/>
            <a:ext cx="4926624" cy="3694968"/>
          </a:xfrm>
          <a:prstGeom prst="rect">
            <a:avLst/>
          </a:prstGeom>
        </p:spPr>
      </p:pic>
    </p:spTree>
    <p:extLst>
      <p:ext uri="{BB962C8B-B14F-4D97-AF65-F5344CB8AC3E}">
        <p14:creationId xmlns:p14="http://schemas.microsoft.com/office/powerpoint/2010/main" val="164690179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18456" y="1136244"/>
            <a:ext cx="7536799" cy="3970318"/>
          </a:xfrm>
          <a:prstGeom prst="rect">
            <a:avLst/>
          </a:prstGeom>
        </p:spPr>
        <p:txBody>
          <a:bodyPr wrap="square">
            <a:spAutoFit/>
          </a:bodyPr>
          <a:lstStyle/>
          <a:p>
            <a:pPr marL="342900" indent="-342900">
              <a:buFont typeface="Wingdings" charset="2"/>
              <a:buChar char="v"/>
            </a:pPr>
            <a:r>
              <a:rPr lang="en-US" sz="2800" dirty="0"/>
              <a:t>Analyze Product Integrity Concerns</a:t>
            </a:r>
          </a:p>
          <a:p>
            <a:pPr marL="342900" indent="-342900">
              <a:buFont typeface="Wingdings" panose="05000000000000000000" pitchFamily="2" charset="2"/>
              <a:buChar char="v"/>
            </a:pPr>
            <a:r>
              <a:rPr lang="en-US" sz="2800" dirty="0"/>
              <a:t>Determine Critical Control Points</a:t>
            </a:r>
          </a:p>
          <a:p>
            <a:pPr marL="342900" indent="-342900">
              <a:buFont typeface="Wingdings" panose="05000000000000000000" pitchFamily="2" charset="2"/>
              <a:buChar char="v"/>
            </a:pPr>
            <a:r>
              <a:rPr lang="en-US" sz="2800" dirty="0"/>
              <a:t>Establish and Implement:</a:t>
            </a:r>
          </a:p>
          <a:p>
            <a:pPr marL="800100" lvl="1" indent="-342900">
              <a:buFont typeface="+mj-lt"/>
              <a:buAutoNum type="alphaLcParenR"/>
            </a:pPr>
            <a:r>
              <a:rPr lang="en-US" sz="2800" dirty="0"/>
              <a:t>Preventive Measures</a:t>
            </a:r>
          </a:p>
          <a:p>
            <a:pPr marL="800100" lvl="1" indent="-342900">
              <a:buFont typeface="+mj-lt"/>
              <a:buAutoNum type="alphaLcParenR"/>
            </a:pPr>
            <a:r>
              <a:rPr lang="en-US" sz="2800" dirty="0"/>
              <a:t>Monitoring and Verification Procedures</a:t>
            </a:r>
          </a:p>
          <a:p>
            <a:pPr marL="800100" lvl="1" indent="-342900">
              <a:buFont typeface="+mj-lt"/>
              <a:buAutoNum type="alphaLcParenR"/>
            </a:pPr>
            <a:r>
              <a:rPr lang="en-US" sz="2800" dirty="0"/>
              <a:t>Corrective Measures</a:t>
            </a:r>
          </a:p>
          <a:p>
            <a:pPr marL="800100" lvl="1" indent="-342900">
              <a:buFont typeface="+mj-lt"/>
              <a:buAutoNum type="alphaLcParenR"/>
            </a:pPr>
            <a:r>
              <a:rPr lang="en-US" sz="2800" dirty="0"/>
              <a:t>Incident Escalation and Response Procedures</a:t>
            </a:r>
          </a:p>
          <a:p>
            <a:pPr marL="800100" lvl="1" indent="-342900">
              <a:buFont typeface="+mj-lt"/>
              <a:buAutoNum type="alphaLcParenR"/>
            </a:pPr>
            <a:r>
              <a:rPr lang="en-US" sz="2800" dirty="0"/>
              <a:t>Record Keeping and Documentation Procedures</a:t>
            </a:r>
          </a:p>
        </p:txBody>
      </p:sp>
      <p:sp>
        <p:nvSpPr>
          <p:cNvPr id="4" name="Title 3"/>
          <p:cNvSpPr>
            <a:spLocks noGrp="1"/>
          </p:cNvSpPr>
          <p:nvPr>
            <p:ph type="title"/>
          </p:nvPr>
        </p:nvSpPr>
        <p:spPr>
          <a:xfrm>
            <a:off x="2255302" y="172770"/>
            <a:ext cx="7678220" cy="589230"/>
          </a:xfrm>
        </p:spPr>
        <p:txBody>
          <a:bodyPr>
            <a:normAutofit fontScale="90000"/>
          </a:bodyPr>
          <a:lstStyle/>
          <a:p>
            <a:r>
              <a:rPr lang="en-US" dirty="0"/>
              <a:t> Commercial Plant and Seed Distribution</a:t>
            </a:r>
          </a:p>
        </p:txBody>
      </p:sp>
    </p:spTree>
    <p:extLst>
      <p:ext uri="{BB962C8B-B14F-4D97-AF65-F5344CB8AC3E}">
        <p14:creationId xmlns:p14="http://schemas.microsoft.com/office/powerpoint/2010/main" val="92168151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4816" y="959724"/>
            <a:ext cx="7062249" cy="1938992"/>
          </a:xfrm>
          <a:prstGeom prst="rect">
            <a:avLst/>
          </a:prstGeom>
        </p:spPr>
        <p:txBody>
          <a:bodyPr wrap="square">
            <a:spAutoFit/>
          </a:bodyPr>
          <a:lstStyle/>
          <a:p>
            <a:pPr marL="285750" indent="-285750">
              <a:buFont typeface="Wingdings" panose="05000000000000000000" pitchFamily="2" charset="2"/>
              <a:buChar char="v"/>
            </a:pPr>
            <a:r>
              <a:rPr lang="en-US" sz="2400" b="1" dirty="0"/>
              <a:t>Analyze Product Integrity Concerns</a:t>
            </a:r>
            <a:endParaRPr lang="en-US" sz="2400" dirty="0"/>
          </a:p>
          <a:p>
            <a:pPr marL="736600" lvl="1" indent="-279400">
              <a:buFont typeface="Arial" pitchFamily="34" charset="0"/>
              <a:buChar char="•"/>
            </a:pPr>
            <a:r>
              <a:rPr lang="en-US" sz="2400" dirty="0"/>
              <a:t>Errors in product identity</a:t>
            </a:r>
          </a:p>
          <a:p>
            <a:pPr marL="736600" lvl="1" indent="-279400">
              <a:buFont typeface="Arial" pitchFamily="34" charset="0"/>
              <a:buChar char="•"/>
            </a:pPr>
            <a:r>
              <a:rPr lang="en-US" sz="2400" dirty="0"/>
              <a:t>Errors in trait purity</a:t>
            </a:r>
          </a:p>
          <a:p>
            <a:pPr marL="736600" lvl="1" indent="-279400">
              <a:buFont typeface="Arial" pitchFamily="34" charset="0"/>
              <a:buChar char="•"/>
            </a:pPr>
            <a:r>
              <a:rPr lang="en-US" sz="2400" dirty="0"/>
              <a:t>Presence of unintended traits</a:t>
            </a:r>
          </a:p>
          <a:p>
            <a:pPr marL="736600" lvl="1" indent="-279400">
              <a:buFont typeface="Arial" pitchFamily="34" charset="0"/>
              <a:buChar char="•"/>
            </a:pPr>
            <a:r>
              <a:rPr lang="en-US" sz="2400" dirty="0"/>
              <a:t>Inadvertent physical mixture of plant material</a:t>
            </a:r>
          </a:p>
        </p:txBody>
      </p:sp>
      <p:sp>
        <p:nvSpPr>
          <p:cNvPr id="10" name="Title 3"/>
          <p:cNvSpPr>
            <a:spLocks noGrp="1"/>
          </p:cNvSpPr>
          <p:nvPr>
            <p:ph type="title"/>
          </p:nvPr>
        </p:nvSpPr>
        <p:spPr>
          <a:xfrm>
            <a:off x="2010896" y="172770"/>
            <a:ext cx="8167032" cy="589230"/>
          </a:xfrm>
        </p:spPr>
        <p:txBody>
          <a:bodyPr>
            <a:normAutofit/>
          </a:bodyPr>
          <a:lstStyle/>
          <a:p>
            <a:r>
              <a:rPr lang="en-US" dirty="0"/>
              <a:t> Commercial Plant and Seed Distribution</a:t>
            </a:r>
          </a:p>
        </p:txBody>
      </p:sp>
      <p:pic>
        <p:nvPicPr>
          <p:cNvPr id="3" name="Picture 2">
            <a:extLst>
              <a:ext uri="{FF2B5EF4-FFF2-40B4-BE49-F238E27FC236}">
                <a16:creationId xmlns:a16="http://schemas.microsoft.com/office/drawing/2014/main" id="{4F06FB40-C06C-4499-B4E7-E9197FC2B3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8922" y="1283464"/>
            <a:ext cx="3383555" cy="4511407"/>
          </a:xfrm>
          <a:prstGeom prst="rect">
            <a:avLst/>
          </a:prstGeom>
        </p:spPr>
      </p:pic>
    </p:spTree>
    <p:extLst>
      <p:ext uri="{BB962C8B-B14F-4D97-AF65-F5344CB8AC3E}">
        <p14:creationId xmlns:p14="http://schemas.microsoft.com/office/powerpoint/2010/main" val="312525821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7112" y="937090"/>
            <a:ext cx="11856357" cy="2277547"/>
          </a:xfrm>
          <a:prstGeom prst="rect">
            <a:avLst/>
          </a:prstGeom>
        </p:spPr>
        <p:txBody>
          <a:bodyPr wrap="square">
            <a:spAutoFit/>
          </a:bodyPr>
          <a:lstStyle/>
          <a:p>
            <a:pPr marL="285750" indent="-285750">
              <a:buFont typeface="Wingdings" panose="05000000000000000000" pitchFamily="2" charset="2"/>
              <a:buChar char="v"/>
            </a:pPr>
            <a:r>
              <a:rPr lang="en-US" sz="2200" b="1" dirty="0"/>
              <a:t>Determine Critical Control Points</a:t>
            </a:r>
            <a:endParaRPr lang="en-US" sz="2200" dirty="0"/>
          </a:p>
          <a:p>
            <a:pPr marL="863600" lvl="1" indent="-355600">
              <a:buFont typeface="Arial" pitchFamily="34" charset="0"/>
              <a:buChar char="•"/>
            </a:pPr>
            <a:r>
              <a:rPr lang="en-US" sz="2400" dirty="0"/>
              <a:t>Transfer and labeling of plant materials for cleaning, conditioning, packaging, storage and/or transport within the organization</a:t>
            </a:r>
          </a:p>
          <a:p>
            <a:pPr marL="863600" lvl="1" indent="-355600">
              <a:buFont typeface="Arial" pitchFamily="34" charset="0"/>
              <a:buChar char="•"/>
            </a:pPr>
            <a:r>
              <a:rPr lang="en-US" sz="2400" dirty="0"/>
              <a:t>Transfer and labeling of plant materials for cleaning, conditioning, packaging, storage and/or transport to interim or final destinations external to the organization</a:t>
            </a:r>
          </a:p>
          <a:p>
            <a:pPr marL="863600" lvl="1" indent="-355600">
              <a:buFont typeface="Arial" pitchFamily="34" charset="0"/>
              <a:buChar char="•"/>
            </a:pPr>
            <a:r>
              <a:rPr lang="en-US" sz="2400" dirty="0"/>
              <a:t>Order entry and fulfillment for materials to be distributed</a:t>
            </a:r>
          </a:p>
        </p:txBody>
      </p:sp>
      <p:sp>
        <p:nvSpPr>
          <p:cNvPr id="10" name="Title 3"/>
          <p:cNvSpPr>
            <a:spLocks noGrp="1"/>
          </p:cNvSpPr>
          <p:nvPr>
            <p:ph type="title"/>
          </p:nvPr>
        </p:nvSpPr>
        <p:spPr>
          <a:xfrm>
            <a:off x="2010896" y="172770"/>
            <a:ext cx="8167032" cy="589230"/>
          </a:xfrm>
        </p:spPr>
        <p:txBody>
          <a:bodyPr>
            <a:normAutofit/>
          </a:bodyPr>
          <a:lstStyle/>
          <a:p>
            <a:r>
              <a:rPr lang="en-US" dirty="0"/>
              <a:t> Commercial Plant and Seed Distribution</a:t>
            </a:r>
          </a:p>
        </p:txBody>
      </p:sp>
      <p:pic>
        <p:nvPicPr>
          <p:cNvPr id="2" name="Picture 1">
            <a:extLst>
              <a:ext uri="{FF2B5EF4-FFF2-40B4-BE49-F238E27FC236}">
                <a16:creationId xmlns:a16="http://schemas.microsoft.com/office/drawing/2014/main" id="{059B6E23-EBB0-41A1-863D-F7A22D0F1E0F}"/>
              </a:ext>
            </a:extLst>
          </p:cNvPr>
          <p:cNvPicPr>
            <a:picLocks noChangeAspect="1"/>
          </p:cNvPicPr>
          <p:nvPr/>
        </p:nvPicPr>
        <p:blipFill>
          <a:blip r:embed="rId3"/>
          <a:stretch>
            <a:fillRect/>
          </a:stretch>
        </p:blipFill>
        <p:spPr>
          <a:xfrm>
            <a:off x="3360737" y="3429000"/>
            <a:ext cx="5467350" cy="2514600"/>
          </a:xfrm>
          <a:prstGeom prst="rect">
            <a:avLst/>
          </a:prstGeom>
        </p:spPr>
      </p:pic>
    </p:spTree>
    <p:extLst>
      <p:ext uri="{BB962C8B-B14F-4D97-AF65-F5344CB8AC3E}">
        <p14:creationId xmlns:p14="http://schemas.microsoft.com/office/powerpoint/2010/main" val="381741923"/>
      </p:ext>
    </p:extLst>
  </p:cSld>
  <p:clrMapOvr>
    <a:masterClrMapping/>
  </p:clrMapOvr>
  <p:transition spd="med"/>
  <p:extLst>
    <p:ext uri="{6950BFC3-D8DA-4A85-94F7-54DA5524770B}">
      <p188:commentRel xmlns:p188="http://schemas.microsoft.com/office/powerpoint/2018/8/main" r:id="rId2"/>
    </p:ext>
  </p:extLst>
</p:sld>
</file>

<file path=ppt/theme/theme1.xml><?xml version="1.0" encoding="utf-8"?>
<a:theme xmlns:a="http://schemas.openxmlformats.org/drawingml/2006/main" name="TS104001541">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ourSeasons_16x9.potx" id="{C09F2ED6-7B68-4305-826F-E326D3225887}" vid="{B7CA04BF-89D1-446E-AA25-D46A142298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22B614AB2EF6408B198623251E303D" ma:contentTypeVersion="15" ma:contentTypeDescription="Create a new document." ma:contentTypeScope="" ma:versionID="7a50403b79445419527db56a1eb35739">
  <xsd:schema xmlns:xsd="http://www.w3.org/2001/XMLSchema" xmlns:xs="http://www.w3.org/2001/XMLSchema" xmlns:p="http://schemas.microsoft.com/office/2006/metadata/properties" xmlns:ns2="f355d278-0fdb-4a25-ae17-5f18f3a5a5d8" xmlns:ns3="e808e558-cbdd-4435-babb-d3261fcb9a92" targetNamespace="http://schemas.microsoft.com/office/2006/metadata/properties" ma:root="true" ma:fieldsID="452841651b74cff3b310c5b7da4917e8" ns2:_="" ns3:_="">
    <xsd:import namespace="f355d278-0fdb-4a25-ae17-5f18f3a5a5d8"/>
    <xsd:import namespace="e808e558-cbdd-4435-babb-d3261fcb9a9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55d278-0fdb-4a25-ae17-5f18f3a5a5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0771832c-c563-4ecd-86ce-abb25da321c8"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808e558-cbdd-4435-babb-d3261fcb9a9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e8e4d11f-f526-4e3f-a3e0-4de052c147de}" ma:internalName="TaxCatchAll" ma:showField="CatchAllData" ma:web="e808e558-cbdd-4435-babb-d3261fcb9a9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355d278-0fdb-4a25-ae17-5f18f3a5a5d8">
      <Terms xmlns="http://schemas.microsoft.com/office/infopath/2007/PartnerControls"/>
    </lcf76f155ced4ddcb4097134ff3c332f>
    <TaxCatchAll xmlns="e808e558-cbdd-4435-babb-d3261fcb9a92" xsi:nil="true"/>
    <SharedWithUsers xmlns="e808e558-cbdd-4435-babb-d3261fcb9a92">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EE0929-53FA-4F76-B4F4-E0F5D59C04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55d278-0fdb-4a25-ae17-5f18f3a5a5d8"/>
    <ds:schemaRef ds:uri="e808e558-cbdd-4435-babb-d3261fcb9a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3C42546-F14F-401B-9358-9D0585A80203}">
  <ds:schemaRefs>
    <ds:schemaRef ds:uri="http://schemas.microsoft.com/office/2006/metadata/properties"/>
    <ds:schemaRef ds:uri="http://schemas.microsoft.com/office/infopath/2007/PartnerControls"/>
    <ds:schemaRef ds:uri="f355d278-0fdb-4a25-ae17-5f18f3a5a5d8"/>
    <ds:schemaRef ds:uri="e808e558-cbdd-4435-babb-d3261fcb9a92"/>
  </ds:schemaRefs>
</ds:datastoreItem>
</file>

<file path=customXml/itemProps3.xml><?xml version="1.0" encoding="utf-8"?>
<ds:datastoreItem xmlns:ds="http://schemas.openxmlformats.org/officeDocument/2006/customXml" ds:itemID="{C93EC8AD-BA43-4660-8870-079072D80EE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1157</TotalTime>
  <Words>2511</Words>
  <Application>Microsoft Office PowerPoint</Application>
  <PresentationFormat>Widescreen</PresentationFormat>
  <Paragraphs>176</Paragraphs>
  <Slides>17</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Times New Roman</vt:lpstr>
      <vt:lpstr>Wingdings</vt:lpstr>
      <vt:lpstr>TS104001541</vt:lpstr>
      <vt:lpstr>Maintaining Plant Product Integrity </vt:lpstr>
      <vt:lpstr>Disclaimer</vt:lpstr>
      <vt:lpstr>Disclaimer</vt:lpstr>
      <vt:lpstr>Maintaining Plant Product Integrity </vt:lpstr>
      <vt:lpstr>PowerPoint Presentation</vt:lpstr>
      <vt:lpstr>PowerPoint Presentation</vt:lpstr>
      <vt:lpstr> Commercial Plant and Seed Distribution</vt:lpstr>
      <vt:lpstr> Commercial Plant and Seed Distribution</vt:lpstr>
      <vt:lpstr> Commercial Plant and Seed Distribution</vt:lpstr>
      <vt:lpstr> Commercial Plant and Seed Distribution</vt:lpstr>
      <vt:lpstr> Commercial Plant and Seed Distribution</vt:lpstr>
      <vt:lpstr> Commercial Plant and Seed Distribution</vt:lpstr>
      <vt:lpstr> Commercial Plant and Seed Distribution</vt:lpstr>
      <vt:lpstr> Commercial Plant and Seed Distribution</vt:lpstr>
      <vt:lpstr> Commercial Plant and Seed Distribution</vt:lpstr>
      <vt:lpstr> Commercial Plant and Seed Distribution</vt:lpstr>
      <vt:lpstr> Commercial Plant and Seed Distribution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Maintaining Plant Product Integrity Research in the Laboratory</dc:title>
  <dc:creator>Eric Van Ausdal</dc:creator>
  <cp:lastModifiedBy>Priscilla Norfleet</cp:lastModifiedBy>
  <cp:revision>106</cp:revision>
  <dcterms:created xsi:type="dcterms:W3CDTF">2018-05-07T13:52:45Z</dcterms:created>
  <dcterms:modified xsi:type="dcterms:W3CDTF">2023-07-31T17:49:22Z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0x010100C922B614AB2EF6408B198623251E303D</vt:lpwstr>
  </property>
  <property fmtid="{D5CDD505-2E9C-101B-9397-08002B2CF9AE}" pid="3" name="Order">
    <vt:r8>522600</vt:r8>
  </property>
  <property fmtid="{D5CDD505-2E9C-101B-9397-08002B2CF9AE}" pid="4" name="TemplateUrl">
    <vt:lpwstr/>
  </property>
  <property fmtid="{D5CDD505-2E9C-101B-9397-08002B2CF9AE}" pid="5" name="ComplianceAssetId">
    <vt:lpwstr/>
  </property>
  <property fmtid="{D5CDD505-2E9C-101B-9397-08002B2CF9AE}" pid="6" name="xd_Signature">
    <vt:bool>false</vt:bool>
  </property>
  <property fmtid="{D5CDD505-2E9C-101B-9397-08002B2CF9AE}" pid="7" name="xd_ProgID">
    <vt:lpwstr/>
  </property>
  <property fmtid="{D5CDD505-2E9C-101B-9397-08002B2CF9AE}" pid="8" name="_ExtendedDescription">
    <vt:lpwstr/>
  </property>
  <property fmtid="{D5CDD505-2E9C-101B-9397-08002B2CF9AE}" pid="9" name="TriggerFlowInfo">
    <vt:lpwstr/>
  </property>
  <property fmtid="{D5CDD505-2E9C-101B-9397-08002B2CF9AE}" pid="10" name="MediaServiceImageTags">
    <vt:lpwstr/>
  </property>
</Properties>
</file>