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4_C0AEC29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8_1E62A37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1"/>
  </p:notesMasterIdLst>
  <p:handoutMasterIdLst>
    <p:handoutMasterId r:id="rId22"/>
  </p:handoutMasterIdLst>
  <p:sldIdLst>
    <p:sldId id="257" r:id="rId5"/>
    <p:sldId id="277" r:id="rId6"/>
    <p:sldId id="278" r:id="rId7"/>
    <p:sldId id="272" r:id="rId8"/>
    <p:sldId id="258" r:id="rId9"/>
    <p:sldId id="274" r:id="rId10"/>
    <p:sldId id="260" r:id="rId11"/>
    <p:sldId id="261" r:id="rId12"/>
    <p:sldId id="262" r:id="rId13"/>
    <p:sldId id="276" r:id="rId14"/>
    <p:sldId id="275" r:id="rId15"/>
    <p:sldId id="264" r:id="rId16"/>
    <p:sldId id="266" r:id="rId17"/>
    <p:sldId id="268" r:id="rId18"/>
    <p:sldId id="269"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4ACFFD-8803-2CDC-EA55-6CF30F38FC01}" name="Priscilla Norfleet" initials="PN" userId="S::pnorfleet@gsg.ag::44bd70df-34e3-4440-84c8-3de3e8d045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 Van Ausdal" initials="EVA" lastIdx="1" clrIdx="0">
    <p:extLst>
      <p:ext uri="{19B8F6BF-5375-455C-9EA6-DF929625EA0E}">
        <p15:presenceInfo xmlns:p15="http://schemas.microsoft.com/office/powerpoint/2012/main" userId="S-1-5-21-2280219223-3187006760-654853338-798482" providerId="AD"/>
      </p:ext>
    </p:extLst>
  </p:cmAuthor>
  <p:cmAuthor id="2" name="PERONNET, Anne" initials="PA" lastIdx="17" clrIdx="1">
    <p:extLst>
      <p:ext uri="{19B8F6BF-5375-455C-9EA6-DF929625EA0E}">
        <p15:presenceInfo xmlns:p15="http://schemas.microsoft.com/office/powerpoint/2012/main" userId="S-1-5-21-3646894847-3385745438-3572752260-15479" providerId="AD"/>
      </p:ext>
    </p:extLst>
  </p:cmAuthor>
  <p:cmAuthor id="3" name="TELLEZ, ANTONIETA [AG/7879]" initials="TA[" lastIdx="5" clrIdx="2">
    <p:extLst>
      <p:ext uri="{19B8F6BF-5375-455C-9EA6-DF929625EA0E}">
        <p15:presenceInfo xmlns:p15="http://schemas.microsoft.com/office/powerpoint/2012/main" userId="S-1-5-21-2066316708-82846456-1609722162-85108" providerId="AD"/>
      </p:ext>
    </p:extLst>
  </p:cmAuthor>
  <p:cmAuthor id="4" name="Eric Van Ausdal2" initials="E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6D3A"/>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CE8A9-5B2F-4823-959E-EFA325E8C815}" v="1" dt="2023-10-02T18:26:25.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142" autoAdjust="0"/>
  </p:normalViewPr>
  <p:slideViewPr>
    <p:cSldViewPr snapToGrid="0">
      <p:cViewPr varScale="1">
        <p:scale>
          <a:sx n="64" d="100"/>
          <a:sy n="64" d="100"/>
        </p:scale>
        <p:origin x="712"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248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scilla Norfleet" userId="44bd70df-34e3-4440-84c8-3de3e8d0457c" providerId="ADAL" clId="{966CE8A9-5B2F-4823-959E-EFA325E8C815}"/>
    <pc:docChg chg="modSld">
      <pc:chgData name="Priscilla Norfleet" userId="44bd70df-34e3-4440-84c8-3de3e8d0457c" providerId="ADAL" clId="{966CE8A9-5B2F-4823-959E-EFA325E8C815}" dt="2023-10-02T15:14:36.966" v="2" actId="207"/>
      <pc:docMkLst>
        <pc:docMk/>
      </pc:docMkLst>
      <pc:sldChg chg="modSp mod">
        <pc:chgData name="Priscilla Norfleet" userId="44bd70df-34e3-4440-84c8-3de3e8d0457c" providerId="ADAL" clId="{966CE8A9-5B2F-4823-959E-EFA325E8C815}" dt="2023-10-02T15:14:36.966" v="2" actId="207"/>
        <pc:sldMkLst>
          <pc:docMk/>
          <pc:sldMk cId="2328445957" sldId="277"/>
        </pc:sldMkLst>
        <pc:spChg chg="mod">
          <ac:chgData name="Priscilla Norfleet" userId="44bd70df-34e3-4440-84c8-3de3e8d0457c" providerId="ADAL" clId="{966CE8A9-5B2F-4823-959E-EFA325E8C815}" dt="2023-10-02T15:14:36.966" v="2" actId="207"/>
          <ac:spMkLst>
            <pc:docMk/>
            <pc:sldMk cId="2328445957" sldId="277"/>
            <ac:spMk id="2" creationId="{00000000-0000-0000-0000-000000000000}"/>
          </ac:spMkLst>
        </pc:spChg>
      </pc:sldChg>
    </pc:docChg>
  </pc:docChgLst>
  <pc:docChgLst>
    <pc:chgData name="Priscilla Norfleet" userId="44bd70df-34e3-4440-84c8-3de3e8d0457c" providerId="ADAL" clId="{7A49F9A6-8352-41FB-8291-B3EA6B040139}"/>
    <pc:docChg chg="custSel modSld modMainMaster">
      <pc:chgData name="Priscilla Norfleet" userId="44bd70df-34e3-4440-84c8-3de3e8d0457c" providerId="ADAL" clId="{7A49F9A6-8352-41FB-8291-B3EA6B040139}" dt="2023-07-31T17:50:56.098" v="31"/>
      <pc:docMkLst>
        <pc:docMk/>
      </pc:docMkLst>
      <pc:sldChg chg="modSp mod addCm modCm modNotesTx">
        <pc:chgData name="Priscilla Norfleet" userId="44bd70df-34e3-4440-84c8-3de3e8d0457c" providerId="ADAL" clId="{7A49F9A6-8352-41FB-8291-B3EA6B040139}" dt="2023-07-31T17:50:56.098" v="31"/>
        <pc:sldMkLst>
          <pc:docMk/>
          <pc:sldMk cId="509780863" sldId="264"/>
        </pc:sldMkLst>
        <pc:picChg chg="mod">
          <ac:chgData name="Priscilla Norfleet" userId="44bd70df-34e3-4440-84c8-3de3e8d0457c" providerId="ADAL" clId="{7A49F9A6-8352-41FB-8291-B3EA6B040139}" dt="2023-07-31T15:37:36.064" v="18" actId="1076"/>
          <ac:picMkLst>
            <pc:docMk/>
            <pc:sldMk cId="509780863" sldId="264"/>
            <ac:picMk id="7" creationId="{00000000-0000-0000-0000-000000000000}"/>
          </ac:picMkLst>
        </pc:picChg>
        <pc:picChg chg="mod">
          <ac:chgData name="Priscilla Norfleet" userId="44bd70df-34e3-4440-84c8-3de3e8d0457c" providerId="ADAL" clId="{7A49F9A6-8352-41FB-8291-B3EA6B040139}" dt="2023-07-31T17:50:47.532" v="30" actId="14100"/>
          <ac:picMkLst>
            <pc:docMk/>
            <pc:sldMk cId="509780863" sldId="264"/>
            <ac:picMk id="9" creationId="{00000000-0000-0000-0000-000000000000}"/>
          </ac:picMkLst>
        </pc:picChg>
        <pc:extLst>
          <p:ext xmlns:p="http://schemas.openxmlformats.org/presentationml/2006/main" uri="{D6D511B9-2390-475A-947B-AFAB55BFBCF1}">
            <pc226:cmChg xmlns:pc226="http://schemas.microsoft.com/office/powerpoint/2022/06/main/command" chg="add">
              <pc226:chgData name="Priscilla Norfleet" userId="44bd70df-34e3-4440-84c8-3de3e8d0457c" providerId="ADAL" clId="{7A49F9A6-8352-41FB-8291-B3EA6B040139}" dt="2023-07-31T17:50:56.098" v="31"/>
              <pc2:cmMkLst xmlns:pc2="http://schemas.microsoft.com/office/powerpoint/2019/9/main/command">
                <pc:docMk/>
                <pc:sldMk cId="509780863" sldId="264"/>
                <pc2:cmMk id="{336FFA3E-35D2-4948-865F-C3E58E262898}"/>
              </pc2:cmMkLst>
              <pc226:cmRplyChg chg="add">
                <pc226:chgData name="Priscilla Norfleet" userId="44bd70df-34e3-4440-84c8-3de3e8d0457c" providerId="ADAL" clId="{7A49F9A6-8352-41FB-8291-B3EA6B040139}" dt="2023-07-31T17:50:56.098" v="31"/>
                <pc2:cmRplyMkLst xmlns:pc2="http://schemas.microsoft.com/office/powerpoint/2019/9/main/command">
                  <pc:docMk/>
                  <pc:sldMk cId="509780863" sldId="264"/>
                  <pc2:cmMk id="{336FFA3E-35D2-4948-865F-C3E58E262898}"/>
                  <pc2:cmRplyMk id="{2EEDA599-D9E6-4058-99DA-5E63E16D0B1C}"/>
                </pc2:cmRplyMkLst>
              </pc226:cmRplyChg>
            </pc226:cmChg>
          </p:ext>
        </pc:extLst>
      </pc:sldChg>
      <pc:sldChg chg="addCm">
        <pc:chgData name="Priscilla Norfleet" userId="44bd70df-34e3-4440-84c8-3de3e8d0457c" providerId="ADAL" clId="{7A49F9A6-8352-41FB-8291-B3EA6B040139}" dt="2023-07-31T17:50:18.157" v="28"/>
        <pc:sldMkLst>
          <pc:docMk/>
          <pc:sldMk cId="3232678544" sldId="276"/>
        </pc:sldMkLst>
        <pc:extLst>
          <p:ext xmlns:p="http://schemas.openxmlformats.org/presentationml/2006/main" uri="{D6D511B9-2390-475A-947B-AFAB55BFBCF1}">
            <pc226:cmChg xmlns:pc226="http://schemas.microsoft.com/office/powerpoint/2022/06/main/command" chg="add">
              <pc226:chgData name="Priscilla Norfleet" userId="44bd70df-34e3-4440-84c8-3de3e8d0457c" providerId="ADAL" clId="{7A49F9A6-8352-41FB-8291-B3EA6B040139}" dt="2023-07-31T17:50:18.157" v="28"/>
              <pc2:cmMkLst xmlns:pc2="http://schemas.microsoft.com/office/powerpoint/2019/9/main/command">
                <pc:docMk/>
                <pc:sldMk cId="3232678544" sldId="276"/>
                <pc2:cmMk id="{9B95FF8B-7F3E-4537-A0E7-9AB1D394A6BD}"/>
              </pc2:cmMkLst>
            </pc226:cmChg>
          </p:ext>
        </pc:extLst>
      </pc:sldChg>
      <pc:sldChg chg="modSp mod">
        <pc:chgData name="Priscilla Norfleet" userId="44bd70df-34e3-4440-84c8-3de3e8d0457c" providerId="ADAL" clId="{7A49F9A6-8352-41FB-8291-B3EA6B040139}" dt="2023-07-31T16:41:01.657" v="27" actId="20577"/>
        <pc:sldMkLst>
          <pc:docMk/>
          <pc:sldMk cId="2328445957" sldId="277"/>
        </pc:sldMkLst>
        <pc:spChg chg="mod">
          <ac:chgData name="Priscilla Norfleet" userId="44bd70df-34e3-4440-84c8-3de3e8d0457c" providerId="ADAL" clId="{7A49F9A6-8352-41FB-8291-B3EA6B040139}" dt="2023-07-31T16:41:01.657" v="27" actId="20577"/>
          <ac:spMkLst>
            <pc:docMk/>
            <pc:sldMk cId="2328445957" sldId="277"/>
            <ac:spMk id="3" creationId="{00000000-0000-0000-0000-000000000000}"/>
          </ac:spMkLst>
        </pc:spChg>
      </pc:sldChg>
      <pc:sldMasterChg chg="modSldLayout">
        <pc:chgData name="Priscilla Norfleet" userId="44bd70df-34e3-4440-84c8-3de3e8d0457c" providerId="ADAL" clId="{7A49F9A6-8352-41FB-8291-B3EA6B040139}" dt="2023-07-31T15:30:13.396" v="16" actId="1076"/>
        <pc:sldMasterMkLst>
          <pc:docMk/>
          <pc:sldMasterMk cId="355472258" sldId="2147483661"/>
        </pc:sldMasterMkLst>
        <pc:sldLayoutChg chg="addSp delSp modSp mod">
          <pc:chgData name="Priscilla Norfleet" userId="44bd70df-34e3-4440-84c8-3de3e8d0457c" providerId="ADAL" clId="{7A49F9A6-8352-41FB-8291-B3EA6B040139}" dt="2023-07-31T15:29:41.307" v="10" actId="1076"/>
          <pc:sldLayoutMkLst>
            <pc:docMk/>
            <pc:sldMasterMk cId="355472258" sldId="2147483661"/>
            <pc:sldLayoutMk cId="716003334" sldId="2147483660"/>
          </pc:sldLayoutMkLst>
          <pc:spChg chg="del mod">
            <ac:chgData name="Priscilla Norfleet" userId="44bd70df-34e3-4440-84c8-3de3e8d0457c" providerId="ADAL" clId="{7A49F9A6-8352-41FB-8291-B3EA6B040139}" dt="2023-07-31T15:29:33.923" v="9" actId="478"/>
            <ac:spMkLst>
              <pc:docMk/>
              <pc:sldMasterMk cId="355472258" sldId="2147483661"/>
              <pc:sldLayoutMk cId="716003334" sldId="2147483660"/>
              <ac:spMk id="22" creationId="{00000000-0000-0000-0000-000000000000}"/>
            </ac:spMkLst>
          </pc:spChg>
          <pc:picChg chg="add mod">
            <ac:chgData name="Priscilla Norfleet" userId="44bd70df-34e3-4440-84c8-3de3e8d0457c" providerId="ADAL" clId="{7A49F9A6-8352-41FB-8291-B3EA6B040139}" dt="2023-07-31T15:29:41.307" v="10" actId="1076"/>
            <ac:picMkLst>
              <pc:docMk/>
              <pc:sldMasterMk cId="355472258" sldId="2147483661"/>
              <pc:sldLayoutMk cId="716003334" sldId="2147483660"/>
              <ac:picMk id="5" creationId="{004D0ED6-0801-871B-0DEF-FF49CF15DA54}"/>
            </ac:picMkLst>
          </pc:picChg>
          <pc:picChg chg="del">
            <ac:chgData name="Priscilla Norfleet" userId="44bd70df-34e3-4440-84c8-3de3e8d0457c" providerId="ADAL" clId="{7A49F9A6-8352-41FB-8291-B3EA6B040139}" dt="2023-07-31T15:28:07.785" v="0" actId="478"/>
            <ac:picMkLst>
              <pc:docMk/>
              <pc:sldMasterMk cId="355472258" sldId="2147483661"/>
              <pc:sldLayoutMk cId="716003334" sldId="2147483660"/>
              <ac:picMk id="6" creationId="{00000000-0000-0000-0000-000000000000}"/>
            </ac:picMkLst>
          </pc:picChg>
        </pc:sldLayoutChg>
        <pc:sldLayoutChg chg="addSp delSp modSp mod">
          <pc:chgData name="Priscilla Norfleet" userId="44bd70df-34e3-4440-84c8-3de3e8d0457c" providerId="ADAL" clId="{7A49F9A6-8352-41FB-8291-B3EA6B040139}" dt="2023-07-31T15:30:13.396" v="16" actId="1076"/>
          <pc:sldLayoutMkLst>
            <pc:docMk/>
            <pc:sldMasterMk cId="355472258" sldId="2147483661"/>
            <pc:sldLayoutMk cId="1705817079" sldId="2147483662"/>
          </pc:sldLayoutMkLst>
          <pc:picChg chg="add mod">
            <ac:chgData name="Priscilla Norfleet" userId="44bd70df-34e3-4440-84c8-3de3e8d0457c" providerId="ADAL" clId="{7A49F9A6-8352-41FB-8291-B3EA6B040139}" dt="2023-07-31T15:30:13.396" v="16" actId="1076"/>
            <ac:picMkLst>
              <pc:docMk/>
              <pc:sldMasterMk cId="355472258" sldId="2147483661"/>
              <pc:sldLayoutMk cId="1705817079" sldId="2147483662"/>
              <ac:picMk id="3" creationId="{11D075FA-DCD4-C4F0-46F5-FF1C666C2B3D}"/>
            </ac:picMkLst>
          </pc:picChg>
          <pc:picChg chg="del">
            <ac:chgData name="Priscilla Norfleet" userId="44bd70df-34e3-4440-84c8-3de3e8d0457c" providerId="ADAL" clId="{7A49F9A6-8352-41FB-8291-B3EA6B040139}" dt="2023-07-31T15:30:00.158" v="11" actId="478"/>
            <ac:picMkLst>
              <pc:docMk/>
              <pc:sldMasterMk cId="355472258" sldId="2147483661"/>
              <pc:sldLayoutMk cId="1705817079" sldId="2147483662"/>
              <ac:picMk id="20" creationId="{00000000-0000-0000-0000-000000000000}"/>
            </ac:picMkLst>
          </pc:picChg>
        </pc:sldLayoutChg>
      </pc:sldMasterChg>
    </pc:docChg>
  </pc:docChgLst>
</pc:chgInfo>
</file>

<file path=ppt/comments/modernComment_108_1E62A37F.xml><?xml version="1.0" encoding="utf-8"?>
<p188:cmLst xmlns:a="http://schemas.openxmlformats.org/drawingml/2006/main" xmlns:r="http://schemas.openxmlformats.org/officeDocument/2006/relationships" xmlns:p188="http://schemas.microsoft.com/office/powerpoint/2018/8/main">
  <p188:cm id="{336FFA3E-35D2-4948-865F-C3E58E262898}" authorId="{ED4ACFFD-8803-2CDC-EA55-6CF30F38FC01}" created="2023-07-31T17:50:44.274">
    <ac:deMkLst xmlns:ac="http://schemas.microsoft.com/office/drawing/2013/main/command">
      <pc:docMk xmlns:pc="http://schemas.microsoft.com/office/powerpoint/2013/main/command"/>
      <pc:sldMk xmlns:pc="http://schemas.microsoft.com/office/powerpoint/2013/main/command" cId="509780863" sldId="264"/>
      <ac:picMk id="9" creationId="{00000000-0000-0000-0000-000000000000}"/>
    </ac:deMkLst>
    <p188:replyLst>
      <p188:reply id="{2EEDA599-D9E6-4058-99DA-5E63E16D0B1C}" authorId="{ED4ACFFD-8803-2CDC-EA55-6CF30F38FC01}" created="2023-07-31T17:50:56.042">
        <p188:txBody>
          <a:bodyPr/>
          <a:lstStyle/>
          <a:p>
            <a:r>
              <a:rPr lang="en-US"/>
              <a:t>Where can we get the entire visual?</a:t>
            </a:r>
          </a:p>
        </p188:txBody>
      </p188:reply>
    </p188:replyLst>
    <p188:txBody>
      <a:bodyPr/>
      <a:lstStyle/>
      <a:p>
        <a:r>
          <a:rPr lang="en-US"/>
          <a:t>Let's change this visual!!</a:t>
        </a:r>
      </a:p>
    </p188:txBody>
  </p188:cm>
</p188:cmLst>
</file>

<file path=ppt/comments/modernComment_114_C0AEC290.xml><?xml version="1.0" encoding="utf-8"?>
<p188:cmLst xmlns:a="http://schemas.openxmlformats.org/drawingml/2006/main" xmlns:r="http://schemas.openxmlformats.org/officeDocument/2006/relationships" xmlns:p188="http://schemas.microsoft.com/office/powerpoint/2018/8/main">
  <p188:cm id="{9B95FF8B-7F3E-4537-A0E7-9AB1D394A6BD}" authorId="{ED4ACFFD-8803-2CDC-EA55-6CF30F38FC01}" created="2023-07-31T17:50:18.079">
    <ac:deMkLst xmlns:ac="http://schemas.microsoft.com/office/drawing/2013/main/command">
      <pc:docMk xmlns:pc="http://schemas.microsoft.com/office/powerpoint/2013/main/command"/>
      <pc:sldMk xmlns:pc="http://schemas.microsoft.com/office/powerpoint/2013/main/command" cId="3232678544" sldId="276"/>
      <ac:picMk id="6" creationId="{00000000-0000-0000-0000-000000000000}"/>
    </ac:deMkLst>
    <p188:txBody>
      <a:bodyPr/>
      <a:lstStyle/>
      <a:p>
        <a:r>
          <a:rPr lang="en-US"/>
          <a:t>I would advise to replace the visual (hard to see)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4DF82B-11DA-AD07-83D6-C1425A0DD8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7262E7-A2FD-2068-CEC4-1C3A3E5266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DB9705-5B90-4EC8-B8A3-43800833DB88}" type="datetimeFigureOut">
              <a:rPr lang="en-US" smtClean="0"/>
              <a:t>10/2/2023</a:t>
            </a:fld>
            <a:endParaRPr lang="en-US"/>
          </a:p>
        </p:txBody>
      </p:sp>
      <p:sp>
        <p:nvSpPr>
          <p:cNvPr id="4" name="Footer Placeholder 3">
            <a:extLst>
              <a:ext uri="{FF2B5EF4-FFF2-40B4-BE49-F238E27FC236}">
                <a16:creationId xmlns:a16="http://schemas.microsoft.com/office/drawing/2014/main" id="{509154E4-270C-6050-66CE-D95268F588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5FDD75C-2FE0-1D5F-A4E6-B9373D97F7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FBE3BD-1C7C-4211-A00A-270D5581D18C}" type="slidenum">
              <a:rPr lang="en-US" smtClean="0"/>
              <a:t>‹#›</a:t>
            </a:fld>
            <a:endParaRPr lang="en-US"/>
          </a:p>
        </p:txBody>
      </p:sp>
    </p:spTree>
    <p:extLst>
      <p:ext uri="{BB962C8B-B14F-4D97-AF65-F5344CB8AC3E}">
        <p14:creationId xmlns:p14="http://schemas.microsoft.com/office/powerpoint/2010/main" val="3331572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47BB6-E859-47A9-896F-0305AF55FFA4}"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110B-F023-4A77-80C5-74620B26FFE4}" type="slidenum">
              <a:rPr lang="en-US" smtClean="0"/>
              <a:t>‹#›</a:t>
            </a:fld>
            <a:endParaRPr lang="en-US"/>
          </a:p>
        </p:txBody>
      </p:sp>
    </p:spTree>
    <p:extLst>
      <p:ext uri="{BB962C8B-B14F-4D97-AF65-F5344CB8AC3E}">
        <p14:creationId xmlns:p14="http://schemas.microsoft.com/office/powerpoint/2010/main" val="144309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26A110B-F023-4A77-80C5-74620B26FFE4}" type="slidenum">
              <a:rPr lang="en-US" smtClean="0"/>
              <a:t>1</a:t>
            </a:fld>
            <a:endParaRPr lang="en-US"/>
          </a:p>
        </p:txBody>
      </p:sp>
    </p:spTree>
    <p:extLst>
      <p:ext uri="{BB962C8B-B14F-4D97-AF65-F5344CB8AC3E}">
        <p14:creationId xmlns:p14="http://schemas.microsoft.com/office/powerpoint/2010/main" val="242939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2800" dirty="0"/>
              <a:t>Corrective Measures</a:t>
            </a:r>
          </a:p>
          <a:p>
            <a:pPr marL="1018002" lvl="1" indent="-457200">
              <a:buFont typeface="Arial" panose="020B0604020202020204" pitchFamily="34" charset="0"/>
              <a:buChar char="•"/>
            </a:pPr>
            <a:r>
              <a:rPr lang="en-US" sz="2800" dirty="0"/>
              <a:t>If the host material or the </a:t>
            </a:r>
            <a:r>
              <a:rPr lang="en-US" sz="2800" dirty="0" err="1"/>
              <a:t>transformant</a:t>
            </a:r>
            <a:r>
              <a:rPr lang="en-US" sz="2800" dirty="0"/>
              <a:t> is found to be incorrectly identified or the identity cannot be confirmed, review the materials and any derivatives and determine appropriate disposition</a:t>
            </a:r>
          </a:p>
          <a:p>
            <a:pPr marL="1018002" lvl="1" indent="-457200">
              <a:buFont typeface="Arial" panose="020B0604020202020204" pitchFamily="34" charset="0"/>
              <a:buChar char="•"/>
            </a:pPr>
            <a:r>
              <a:rPr lang="en-US" sz="2800" dirty="0"/>
              <a:t>Incorporate any corrective measures or procedural changes into SOPs</a:t>
            </a:r>
          </a:p>
          <a:p>
            <a:pPr marL="1018002" lvl="1" indent="-457200">
              <a:buFont typeface="Arial" panose="020B0604020202020204" pitchFamily="34" charset="0"/>
              <a:buChar char="•"/>
            </a:pPr>
            <a:r>
              <a:rPr lang="en-US" sz="2800" dirty="0"/>
              <a:t>Train personnel on any procedural changes</a:t>
            </a:r>
          </a:p>
          <a:p>
            <a:pPr marL="457200" indent="-457200">
              <a:buFont typeface="Arial" panose="020B0604020202020204" pitchFamily="34" charset="0"/>
              <a:buChar char="•"/>
            </a:pPr>
            <a:r>
              <a:rPr lang="en-US" sz="2800" dirty="0"/>
              <a:t>Incident Escalation and Response Procedures</a:t>
            </a:r>
          </a:p>
          <a:p>
            <a:pPr marL="1018002" lvl="1" indent="-457200">
              <a:buFont typeface="Arial" panose="020B0604020202020204" pitchFamily="34" charset="0"/>
              <a:buChar char="•"/>
            </a:pPr>
            <a:r>
              <a:rPr lang="en-US" sz="2800" dirty="0"/>
              <a:t>Documentation to ensure that personnel are trained to support robust systems to report and escalate any incidents of loss of control or containment</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14</a:t>
            </a:fld>
            <a:endParaRPr lang="en-US"/>
          </a:p>
        </p:txBody>
      </p:sp>
    </p:spTree>
    <p:extLst>
      <p:ext uri="{BB962C8B-B14F-4D97-AF65-F5344CB8AC3E}">
        <p14:creationId xmlns:p14="http://schemas.microsoft.com/office/powerpoint/2010/main" val="187257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2800" dirty="0"/>
              <a:t>Record Keeping and Documentation Procedures</a:t>
            </a:r>
          </a:p>
          <a:p>
            <a:pPr marL="1018002" lvl="1" indent="-457200">
              <a:buFont typeface="Arial" panose="020B0604020202020204" pitchFamily="34" charset="0"/>
              <a:buChar char="•"/>
            </a:pPr>
            <a:r>
              <a:rPr lang="en-US" sz="2800" dirty="0"/>
              <a:t>Documentation of transformation, regeneration, identity and traceability should be secure, accessible, and retained as appropriate</a:t>
            </a:r>
          </a:p>
          <a:p>
            <a:pPr marL="1018002" lvl="1" indent="-457200">
              <a:buFont typeface="Arial" panose="020B0604020202020204" pitchFamily="34" charset="0"/>
              <a:buChar char="•"/>
            </a:pPr>
            <a:r>
              <a:rPr lang="en-US" sz="2800" dirty="0"/>
              <a:t>Procedures for the retention of documentation related to non-conformities and follow up actions</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15</a:t>
            </a:fld>
            <a:endParaRPr lang="en-US"/>
          </a:p>
        </p:txBody>
      </p:sp>
    </p:spTree>
    <p:extLst>
      <p:ext uri="{BB962C8B-B14F-4D97-AF65-F5344CB8AC3E}">
        <p14:creationId xmlns:p14="http://schemas.microsoft.com/office/powerpoint/2010/main" val="10965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stages in the development of a biotechnology-derived plant take place in the contained environment of a laboratory and include activities related to construct development and plant transformation.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construct used to transform the host plant is typically comprised of one or more genes of interest coupled with specific regulating elements (e.g., promoters, terminators, transit peptides, etc</a:t>
            </a:r>
            <a:r>
              <a:rPr lang="en-US" sz="1200" i="1" dirty="0"/>
              <a:t>.</a:t>
            </a:r>
            <a:r>
              <a:rPr lang="en-US" sz="1200" dirty="0"/>
              <a:t>). </a:t>
            </a:r>
          </a:p>
          <a:p>
            <a:endParaRPr lang="en-US" sz="1200" dirty="0"/>
          </a:p>
          <a:p>
            <a:r>
              <a:rPr lang="en-US" sz="1200" dirty="0"/>
              <a:t>It is usual practice to identify or confirm the identity of the coding and non-coding sequences that will be inserted into the host genome.</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5</a:t>
            </a:fld>
            <a:endParaRPr lang="en-US"/>
          </a:p>
        </p:txBody>
      </p:sp>
    </p:spTree>
    <p:extLst>
      <p:ext uri="{BB962C8B-B14F-4D97-AF65-F5344CB8AC3E}">
        <p14:creationId xmlns:p14="http://schemas.microsoft.com/office/powerpoint/2010/main" val="159785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construct used to transform the host plant is typically comprised of one or more genes of interest coupled with specific regulating elements (e.g., promoters, terminators, transit peptides, etc</a:t>
            </a:r>
            <a:r>
              <a:rPr lang="en-US" sz="1200" i="1" dirty="0"/>
              <a:t>.</a:t>
            </a:r>
            <a:r>
              <a:rPr lang="en-US" sz="1200" dirty="0"/>
              <a:t>). </a:t>
            </a:r>
          </a:p>
          <a:p>
            <a:endParaRPr lang="en-US" sz="1200" dirty="0"/>
          </a:p>
          <a:p>
            <a:r>
              <a:rPr lang="en-US" sz="1200" dirty="0"/>
              <a:t>It is usual practice to identify or confirm the identity of the coding and non-coding sequences that will be inserted into the host genome.</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6</a:t>
            </a:fld>
            <a:endParaRPr lang="en-US"/>
          </a:p>
        </p:txBody>
      </p:sp>
    </p:spTree>
    <p:extLst>
      <p:ext uri="{BB962C8B-B14F-4D97-AF65-F5344CB8AC3E}">
        <p14:creationId xmlns:p14="http://schemas.microsoft.com/office/powerpoint/2010/main" val="193155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6400" indent="-406400">
              <a:buFont typeface="Arial" pitchFamily="34" charset="0"/>
              <a:buChar char="•"/>
            </a:pPr>
            <a:r>
              <a:rPr lang="en-US" sz="1200" dirty="0"/>
              <a:t>Process for the design of the construct prior to production.</a:t>
            </a:r>
          </a:p>
          <a:p>
            <a:pPr marL="406400" indent="-406400">
              <a:buFont typeface="Arial" pitchFamily="34" charset="0"/>
              <a:buChar char="•"/>
            </a:pPr>
            <a:r>
              <a:rPr lang="en-US" sz="1200" dirty="0"/>
              <a:t>Verification of the identity (e.g., sequencing, restriction endonuclease mapping, polymerase chain reaction using construct-specific oligonucleotides, Southern blot with construct-specific probes, or other appropriate methods).</a:t>
            </a:r>
          </a:p>
          <a:p>
            <a:pPr marL="406400" indent="-406400">
              <a:buFont typeface="Arial" pitchFamily="34" charset="0"/>
              <a:buChar char="•"/>
            </a:pPr>
            <a:r>
              <a:rPr lang="en-US" sz="1200" dirty="0"/>
              <a:t>Labelling, tracking, and disposition as part of an inventory system.</a:t>
            </a:r>
          </a:p>
          <a:p>
            <a:pPr marL="406400" indent="-406400">
              <a:buFont typeface="Arial" pitchFamily="34" charset="0"/>
              <a:buChar char="•"/>
            </a:pPr>
            <a:r>
              <a:rPr lang="en-US" sz="1200" dirty="0"/>
              <a:t>Procedures so that labels used to identify a construct are recorded and information pertinent to the construct’s identity is retrievable.</a:t>
            </a:r>
          </a:p>
          <a:p>
            <a:pPr marL="406400" indent="-406400">
              <a:buFont typeface="Arial" pitchFamily="34" charset="0"/>
              <a:buChar char="•"/>
            </a:pPr>
            <a:r>
              <a:rPr lang="en-US" sz="1200" dirty="0"/>
              <a:t>Internal work processes and SOP for </a:t>
            </a:r>
            <a:r>
              <a:rPr lang="en-US" sz="1200" dirty="0" err="1"/>
              <a:t>traceback</a:t>
            </a:r>
            <a:r>
              <a:rPr lang="en-US" sz="1200" dirty="0"/>
              <a:t>.</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8</a:t>
            </a:fld>
            <a:endParaRPr lang="en-US"/>
          </a:p>
        </p:txBody>
      </p:sp>
    </p:spTree>
    <p:extLst>
      <p:ext uri="{BB962C8B-B14F-4D97-AF65-F5344CB8AC3E}">
        <p14:creationId xmlns:p14="http://schemas.microsoft.com/office/powerpoint/2010/main" val="285732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Verify the integrity of the construct as designed.</a:t>
            </a:r>
          </a:p>
          <a:p>
            <a:pPr marL="457200" indent="-457200">
              <a:buFont typeface="Arial" panose="020B0604020202020204" pitchFamily="34" charset="0"/>
              <a:buChar char="•"/>
            </a:pPr>
            <a:r>
              <a:rPr lang="en-US" sz="1200" dirty="0"/>
              <a:t>Confirm identity prior to transfer for plant transformation.</a:t>
            </a:r>
          </a:p>
          <a:p>
            <a:endParaRPr lang="en-US" dirty="0"/>
          </a:p>
          <a:p>
            <a:pPr marL="228600" indent="-177800">
              <a:buFont typeface="Arial" pitchFamily="34" charset="0"/>
              <a:buChar char="•"/>
            </a:pPr>
            <a:r>
              <a:rPr lang="en-US" sz="1200" dirty="0"/>
              <a:t>In the event that a construct is found to be incorrectly identified or where identity cannot be confirmed, review and determine the disposition of the construct and derivations.</a:t>
            </a:r>
          </a:p>
          <a:p>
            <a:pPr marL="228600" indent="-177800">
              <a:buFont typeface="Arial" pitchFamily="34" charset="0"/>
              <a:buChar char="•"/>
            </a:pPr>
            <a:r>
              <a:rPr lang="en-US" sz="1200" dirty="0"/>
              <a:t> Incorporate any corrective measures or procedural changes into work processes and SOPs as appropriate.</a:t>
            </a:r>
          </a:p>
          <a:p>
            <a:pPr marL="228600" indent="-177800">
              <a:buFont typeface="Arial" pitchFamily="34" charset="0"/>
              <a:buChar char="•"/>
            </a:pPr>
            <a:endParaRPr lang="en-US" sz="1200" dirty="0"/>
          </a:p>
          <a:p>
            <a:pPr marL="228600" marR="0" lvl="0" indent="-1778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t> </a:t>
            </a:r>
            <a:r>
              <a:rPr lang="en-US" sz="1200" dirty="0"/>
              <a:t>Documentation of identity and </a:t>
            </a:r>
            <a:r>
              <a:rPr lang="en-US" sz="1200" dirty="0" err="1"/>
              <a:t>traceback</a:t>
            </a:r>
            <a:r>
              <a:rPr lang="en-US" sz="1200" dirty="0"/>
              <a:t> should be secure, accessible, and retained as appropriate</a:t>
            </a:r>
          </a:p>
        </p:txBody>
      </p:sp>
      <p:sp>
        <p:nvSpPr>
          <p:cNvPr id="4" name="Slide Number Placeholder 3"/>
          <p:cNvSpPr>
            <a:spLocks noGrp="1"/>
          </p:cNvSpPr>
          <p:nvPr>
            <p:ph type="sldNum" sz="quarter" idx="10"/>
          </p:nvPr>
        </p:nvSpPr>
        <p:spPr/>
        <p:txBody>
          <a:bodyPr/>
          <a:lstStyle/>
          <a:p>
            <a:fld id="{B26A110B-F023-4A77-80C5-74620B26FFE4}" type="slidenum">
              <a:rPr lang="en-US" smtClean="0"/>
              <a:t>9</a:t>
            </a:fld>
            <a:endParaRPr lang="en-US"/>
          </a:p>
        </p:txBody>
      </p:sp>
    </p:spTree>
    <p:extLst>
      <p:ext uri="{BB962C8B-B14F-4D97-AF65-F5344CB8AC3E}">
        <p14:creationId xmlns:p14="http://schemas.microsoft.com/office/powerpoint/2010/main" val="1767728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Verify the integrity of the construct as designed.</a:t>
            </a:r>
          </a:p>
          <a:p>
            <a:pPr marL="457200" indent="-457200">
              <a:buFont typeface="Arial" panose="020B0604020202020204" pitchFamily="34" charset="0"/>
              <a:buChar char="•"/>
            </a:pPr>
            <a:r>
              <a:rPr lang="en-US" sz="1200" dirty="0"/>
              <a:t>Confirm identity prior to transfer for plant transformation.</a:t>
            </a:r>
          </a:p>
          <a:p>
            <a:endParaRPr lang="en-US" dirty="0"/>
          </a:p>
          <a:p>
            <a:pPr marL="228600" indent="-177800">
              <a:buFont typeface="Arial" pitchFamily="34" charset="0"/>
              <a:buChar char="•"/>
            </a:pPr>
            <a:r>
              <a:rPr lang="en-US" sz="1200" dirty="0"/>
              <a:t>In the event that a construct is found to be incorrectly identified or where identity cannot be confirmed, review and determine the disposition of the construct and derivations.</a:t>
            </a:r>
          </a:p>
          <a:p>
            <a:pPr marL="228600" indent="-177800">
              <a:buFont typeface="Arial" pitchFamily="34" charset="0"/>
              <a:buChar char="•"/>
            </a:pPr>
            <a:r>
              <a:rPr lang="en-US" sz="1200" dirty="0"/>
              <a:t> Incorporate any corrective measures or procedural changes into work processes and SOPs as appropriate.</a:t>
            </a:r>
          </a:p>
          <a:p>
            <a:pPr marL="228600" indent="-177800">
              <a:buFont typeface="Arial" pitchFamily="34" charset="0"/>
              <a:buChar char="•"/>
            </a:pPr>
            <a:endParaRPr lang="en-US" sz="1200" dirty="0"/>
          </a:p>
          <a:p>
            <a:pPr marL="228600" marR="0" lvl="0" indent="-1778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t> </a:t>
            </a:r>
            <a:r>
              <a:rPr lang="en-US" sz="1200" dirty="0"/>
              <a:t>Documentation of identity and </a:t>
            </a:r>
            <a:r>
              <a:rPr lang="en-US" sz="1200" dirty="0" err="1"/>
              <a:t>traceback</a:t>
            </a:r>
            <a:r>
              <a:rPr lang="en-US" sz="1200" dirty="0"/>
              <a:t> should be secure, accessible, and retained as appropriate</a:t>
            </a:r>
          </a:p>
        </p:txBody>
      </p:sp>
      <p:sp>
        <p:nvSpPr>
          <p:cNvPr id="4" name="Slide Number Placeholder 3"/>
          <p:cNvSpPr>
            <a:spLocks noGrp="1"/>
          </p:cNvSpPr>
          <p:nvPr>
            <p:ph type="sldNum" sz="quarter" idx="10"/>
          </p:nvPr>
        </p:nvSpPr>
        <p:spPr/>
        <p:txBody>
          <a:bodyPr/>
          <a:lstStyle/>
          <a:p>
            <a:fld id="{B26A110B-F023-4A77-80C5-74620B26FFE4}" type="slidenum">
              <a:rPr lang="en-US" smtClean="0"/>
              <a:t>10</a:t>
            </a:fld>
            <a:endParaRPr lang="en-US"/>
          </a:p>
        </p:txBody>
      </p:sp>
    </p:spTree>
    <p:extLst>
      <p:ext uri="{BB962C8B-B14F-4D97-AF65-F5344CB8AC3E}">
        <p14:creationId xmlns:p14="http://schemas.microsoft.com/office/powerpoint/2010/main" val="17004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construct used to transform the host plant is typically comprised of one or more genes of interest coupled with specific regulating elements (e.g., promoters, terminators, transit peptides, etc</a:t>
            </a:r>
            <a:r>
              <a:rPr lang="en-US" sz="1200" i="1" dirty="0"/>
              <a:t>.</a:t>
            </a:r>
            <a:r>
              <a:rPr lang="en-US" sz="1200" dirty="0"/>
              <a:t>). </a:t>
            </a:r>
          </a:p>
          <a:p>
            <a:endParaRPr lang="en-US" sz="1200" dirty="0"/>
          </a:p>
          <a:p>
            <a:r>
              <a:rPr lang="en-US" sz="1200" dirty="0"/>
              <a:t>It is usual practice to identify or confirm the identity of the coding and non-coding sequences that will be inserted into the host genome.</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11</a:t>
            </a:fld>
            <a:endParaRPr lang="en-US"/>
          </a:p>
        </p:txBody>
      </p:sp>
    </p:spTree>
    <p:extLst>
      <p:ext uri="{BB962C8B-B14F-4D97-AF65-F5344CB8AC3E}">
        <p14:creationId xmlns:p14="http://schemas.microsoft.com/office/powerpoint/2010/main" val="419117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Analyze Product Integrity Concerns</a:t>
            </a:r>
            <a:endParaRPr lang="en-US" sz="1200" dirty="0"/>
          </a:p>
          <a:p>
            <a:pPr marL="457200" indent="-457200">
              <a:buFont typeface="Arial" panose="020B0604020202020204" pitchFamily="34" charset="0"/>
              <a:buChar char="•"/>
            </a:pPr>
            <a:r>
              <a:rPr lang="en-US" sz="1200" dirty="0"/>
              <a:t>Misidentification</a:t>
            </a:r>
          </a:p>
          <a:p>
            <a:pPr marL="457200" indent="-457200">
              <a:buFont typeface="Arial" panose="020B0604020202020204" pitchFamily="34" charset="0"/>
              <a:buChar char="•"/>
            </a:pPr>
            <a:r>
              <a:rPr lang="en-US" sz="1200" dirty="0"/>
              <a:t>Mislabeling </a:t>
            </a:r>
          </a:p>
          <a:p>
            <a:pPr marL="457200" indent="-457200">
              <a:buFont typeface="Arial" panose="020B0604020202020204" pitchFamily="34" charset="0"/>
              <a:buChar char="•"/>
            </a:pPr>
            <a:r>
              <a:rPr lang="en-US" sz="1200" dirty="0"/>
              <a:t>Errors in tracking </a:t>
            </a:r>
          </a:p>
          <a:p>
            <a:pPr marL="457200" indent="-457200">
              <a:buFont typeface="Arial" panose="020B0604020202020204" pitchFamily="34" charset="0"/>
              <a:buChar char="•"/>
            </a:pPr>
            <a:r>
              <a:rPr lang="en-US" sz="1200" dirty="0"/>
              <a:t>Errors in disposition</a:t>
            </a:r>
          </a:p>
          <a:p>
            <a:pPr marL="457200" indent="-457200">
              <a:buFont typeface="Arial" panose="020B0604020202020204" pitchFamily="34" charset="0"/>
              <a:buChar char="•"/>
            </a:pPr>
            <a:r>
              <a:rPr lang="en-US" sz="1200" dirty="0"/>
              <a:t>Errors in devitalization / destruction of GM seed / plant tissue for cancelled or concluded projects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Determine Critical Control Points</a:t>
            </a:r>
            <a:endParaRPr lang="en-US" dirty="0"/>
          </a:p>
          <a:p>
            <a:pPr marL="457200" indent="-457200">
              <a:buFont typeface="Arial" panose="020B0604020202020204" pitchFamily="34" charset="0"/>
              <a:buChar char="•"/>
            </a:pPr>
            <a:r>
              <a:rPr lang="en-US" sz="2800" dirty="0"/>
              <a:t>Confirm</a:t>
            </a:r>
          </a:p>
          <a:p>
            <a:pPr marL="1018002" lvl="1" indent="-457200">
              <a:buFont typeface="Arial" panose="020B0604020202020204" pitchFamily="34" charset="0"/>
              <a:buChar char="•"/>
            </a:pPr>
            <a:r>
              <a:rPr lang="en-US" sz="2800" dirty="0"/>
              <a:t>Construct identity prior to transformation</a:t>
            </a:r>
          </a:p>
          <a:p>
            <a:pPr marL="1018002" lvl="1" indent="-457200">
              <a:buFont typeface="Arial" panose="020B0604020202020204" pitchFamily="34" charset="0"/>
              <a:buChar char="•"/>
            </a:pPr>
            <a:r>
              <a:rPr lang="en-US" sz="2800" dirty="0"/>
              <a:t>Host material identity prior to transformation</a:t>
            </a:r>
          </a:p>
          <a:p>
            <a:pPr marL="1018002" lvl="1" indent="-457200">
              <a:buFont typeface="Arial" panose="020B0604020202020204" pitchFamily="34" charset="0"/>
              <a:buChar char="•"/>
            </a:pPr>
            <a:r>
              <a:rPr lang="en-US" sz="2800" dirty="0"/>
              <a:t>Identity of </a:t>
            </a:r>
            <a:r>
              <a:rPr lang="en-US" sz="2800" dirty="0" err="1"/>
              <a:t>transformant</a:t>
            </a:r>
            <a:r>
              <a:rPr lang="en-US" sz="2800" dirty="0"/>
              <a:t> throughout steps to regenerate plant</a:t>
            </a:r>
          </a:p>
          <a:p>
            <a:pPr marL="457200" indent="-457200">
              <a:buFont typeface="Arial" panose="020B0604020202020204" pitchFamily="34" charset="0"/>
              <a:buChar char="•"/>
            </a:pPr>
            <a:r>
              <a:rPr lang="en-US" sz="2800" dirty="0"/>
              <a:t>Storage, transfer, and disposition of regenerated plants</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12</a:t>
            </a:fld>
            <a:endParaRPr lang="en-US"/>
          </a:p>
        </p:txBody>
      </p:sp>
    </p:spTree>
    <p:extLst>
      <p:ext uri="{BB962C8B-B14F-4D97-AF65-F5344CB8AC3E}">
        <p14:creationId xmlns:p14="http://schemas.microsoft.com/office/powerpoint/2010/main" val="48356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3602"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t>Preventive Measures</a:t>
            </a:r>
          </a:p>
          <a:p>
            <a:pPr marL="560802" lvl="0" indent="-457200">
              <a:buFont typeface="Arial" panose="020B0604020202020204" pitchFamily="34" charset="0"/>
              <a:buChar char="•"/>
            </a:pPr>
            <a:r>
              <a:rPr lang="en-US" sz="2800" dirty="0"/>
              <a:t>Labeling, tracking, and disposition of an inventory system for transformants</a:t>
            </a:r>
          </a:p>
          <a:p>
            <a:pPr marL="560802" lvl="0" indent="-457200">
              <a:buFont typeface="Arial" panose="020B0604020202020204" pitchFamily="34" charset="0"/>
              <a:buChar char="•"/>
            </a:pPr>
            <a:r>
              <a:rPr lang="en-US" sz="2800" dirty="0"/>
              <a:t>Procedures so that labels used to identify host materials and transformants are recorded and information pertinent to identity is retrievable</a:t>
            </a:r>
          </a:p>
          <a:p>
            <a:pPr marL="560802" lvl="0" indent="-457200">
              <a:buFont typeface="Arial" panose="020B0604020202020204" pitchFamily="34" charset="0"/>
              <a:buChar char="•"/>
            </a:pPr>
            <a:r>
              <a:rPr lang="en-US" sz="2800" dirty="0"/>
              <a:t>Internal work processes and SOPs for traceability</a:t>
            </a:r>
          </a:p>
          <a:p>
            <a:endParaRPr lang="en-US" dirty="0"/>
          </a:p>
          <a:p>
            <a:pPr marL="457200" indent="-457200">
              <a:buFont typeface="Arial" panose="020B0604020202020204" pitchFamily="34" charset="0"/>
              <a:buChar char="•"/>
            </a:pPr>
            <a:r>
              <a:rPr lang="en-US" sz="2800" dirty="0"/>
              <a:t>Monitoring and Verification Procedures</a:t>
            </a:r>
          </a:p>
          <a:p>
            <a:pPr marL="1018002" lvl="1" indent="-457200">
              <a:buFont typeface="Arial" panose="020B0604020202020204" pitchFamily="34" charset="0"/>
              <a:buChar char="•"/>
            </a:pPr>
            <a:r>
              <a:rPr lang="en-US" sz="2800" dirty="0"/>
              <a:t>Prior to transformation, confirm identity of transforming DNA, host, and associated material by documentation or confirm using diagnostic methods</a:t>
            </a:r>
          </a:p>
          <a:p>
            <a:pPr marL="1018002" lvl="1" indent="-457200">
              <a:buFont typeface="Arial" panose="020B0604020202020204" pitchFamily="34" charset="0"/>
              <a:buChar char="•"/>
            </a:pPr>
            <a:r>
              <a:rPr lang="en-US" sz="2800" dirty="0"/>
              <a:t>During steps to regenerate plant, confirm identity of </a:t>
            </a:r>
            <a:r>
              <a:rPr lang="en-US" sz="2800" dirty="0" err="1"/>
              <a:t>transformant</a:t>
            </a:r>
            <a:r>
              <a:rPr lang="en-US" sz="2800" dirty="0"/>
              <a:t> by documentation or confirm by diagnostic methods</a:t>
            </a:r>
          </a:p>
          <a:p>
            <a:pPr marL="1018002" lvl="1" indent="-457200">
              <a:buFont typeface="Arial" panose="020B0604020202020204" pitchFamily="34" charset="0"/>
              <a:buChar char="•"/>
            </a:pPr>
            <a:r>
              <a:rPr lang="en-US" sz="2800" dirty="0"/>
              <a:t>Prior to transfer for further </a:t>
            </a:r>
            <a:r>
              <a:rPr lang="en-US" sz="2800" dirty="0" err="1"/>
              <a:t>propogation</a:t>
            </a:r>
            <a:r>
              <a:rPr lang="en-US" sz="2800" dirty="0"/>
              <a:t>, confirm identity of </a:t>
            </a:r>
            <a:r>
              <a:rPr lang="en-US" sz="2800" dirty="0" err="1"/>
              <a:t>transformant</a:t>
            </a:r>
            <a:r>
              <a:rPr lang="en-US" sz="2800" dirty="0"/>
              <a:t> by documentation or confirm by diagnostic methods</a:t>
            </a:r>
          </a:p>
          <a:p>
            <a:pPr marL="1018002" lvl="1" indent="-457200">
              <a:buFont typeface="Arial" panose="020B0604020202020204" pitchFamily="34" charset="0"/>
              <a:buChar char="•"/>
            </a:pPr>
            <a:r>
              <a:rPr lang="en-US" sz="2800" dirty="0"/>
              <a:t>Appropriate processes and criteria for the selection of transformants</a:t>
            </a:r>
          </a:p>
          <a:p>
            <a:endParaRPr lang="en-US" dirty="0"/>
          </a:p>
        </p:txBody>
      </p:sp>
      <p:sp>
        <p:nvSpPr>
          <p:cNvPr id="4" name="Slide Number Placeholder 3"/>
          <p:cNvSpPr>
            <a:spLocks noGrp="1"/>
          </p:cNvSpPr>
          <p:nvPr>
            <p:ph type="sldNum" sz="quarter" idx="10"/>
          </p:nvPr>
        </p:nvSpPr>
        <p:spPr/>
        <p:txBody>
          <a:bodyPr/>
          <a:lstStyle/>
          <a:p>
            <a:fld id="{B26A110B-F023-4A77-80C5-74620B26FFE4}" type="slidenum">
              <a:rPr lang="en-US" smtClean="0"/>
              <a:t>13</a:t>
            </a:fld>
            <a:endParaRPr lang="en-US"/>
          </a:p>
        </p:txBody>
      </p:sp>
    </p:spTree>
    <p:extLst>
      <p:ext uri="{BB962C8B-B14F-4D97-AF65-F5344CB8AC3E}">
        <p14:creationId xmlns:p14="http://schemas.microsoft.com/office/powerpoint/2010/main" val="266455741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2" name="Group 6"/>
          <p:cNvGrpSpPr>
            <a:grpSpLocks noChangeAspect="1"/>
          </p:cNvGrpSpPr>
          <p:nvPr userDrawn="1"/>
        </p:nvGrpSpPr>
        <p:grpSpPr>
          <a:xfrm>
            <a:off x="1" y="5784790"/>
            <a:ext cx="12219181" cy="1073210"/>
            <a:chOff x="0" y="0"/>
            <a:chExt cx="12981591" cy="1143000"/>
          </a:xfrm>
        </p:grpSpPr>
        <p:pic>
          <p:nvPicPr>
            <p:cNvPr id="8" name="Picture 7" descr="Growth Chamber - 2"/>
            <p:cNvPicPr>
              <a:picLocks noChangeAspect="1" noChangeArrowheads="1"/>
            </p:cNvPicPr>
            <p:nvPr/>
          </p:nvPicPr>
          <p:blipFill>
            <a:blip r:embed="rId2" cstate="print"/>
            <a:srcRect/>
            <a:stretch>
              <a:fillRect/>
            </a:stretch>
          </p:blipFill>
          <p:spPr bwMode="auto">
            <a:xfrm>
              <a:off x="0" y="0"/>
              <a:ext cx="2635065" cy="1141904"/>
            </a:xfrm>
            <a:prstGeom prst="rect">
              <a:avLst/>
            </a:prstGeom>
            <a:noFill/>
            <a:ln w="9525">
              <a:noFill/>
              <a:miter lim="800000"/>
              <a:headEnd/>
              <a:tailEnd/>
            </a:ln>
          </p:spPr>
        </p:pic>
        <p:pic>
          <p:nvPicPr>
            <p:cNvPr id="9" name="Picture 8" descr="greenhouse corn SYN_020.jpg"/>
            <p:cNvPicPr>
              <a:picLocks noChangeAspect="1"/>
            </p:cNvPicPr>
            <p:nvPr/>
          </p:nvPicPr>
          <p:blipFill>
            <a:blip r:embed="rId3" cstate="print"/>
            <a:srcRect l="44396" t="32337" r="22544" b="39320"/>
            <a:stretch>
              <a:fillRect/>
            </a:stretch>
          </p:blipFill>
          <p:spPr>
            <a:xfrm>
              <a:off x="2575719" y="0"/>
              <a:ext cx="2633472" cy="1143000"/>
            </a:xfrm>
            <a:prstGeom prst="rect">
              <a:avLst/>
            </a:prstGeom>
          </p:spPr>
        </p:pic>
        <p:pic>
          <p:nvPicPr>
            <p:cNvPr id="10" name="Picture 4" descr="Corn Greenhouse"/>
            <p:cNvPicPr>
              <a:picLocks noChangeAspect="1" noChangeArrowheads="1"/>
            </p:cNvPicPr>
            <p:nvPr/>
          </p:nvPicPr>
          <p:blipFill>
            <a:blip r:embed="rId4" cstate="print"/>
            <a:srcRect t="25806" r="5142" b="25806"/>
            <a:stretch>
              <a:fillRect/>
            </a:stretch>
          </p:blipFill>
          <p:spPr bwMode="auto">
            <a:xfrm>
              <a:off x="5166519" y="0"/>
              <a:ext cx="2635065" cy="1143000"/>
            </a:xfrm>
            <a:prstGeom prst="rect">
              <a:avLst/>
            </a:prstGeom>
            <a:noFill/>
            <a:ln w="9525">
              <a:noFill/>
              <a:miter lim="800000"/>
              <a:headEnd/>
              <a:tailEnd/>
            </a:ln>
          </p:spPr>
        </p:pic>
        <p:pic>
          <p:nvPicPr>
            <p:cNvPr id="11" name="Picture 10" descr="2007-phi-sls-0260.jpg"/>
            <p:cNvPicPr>
              <a:picLocks/>
            </p:cNvPicPr>
            <p:nvPr/>
          </p:nvPicPr>
          <p:blipFill>
            <a:blip r:embed="rId5" cstate="print"/>
            <a:srcRect t="7894" r="8367" b="32903"/>
            <a:stretch>
              <a:fillRect/>
            </a:stretch>
          </p:blipFill>
          <p:spPr>
            <a:xfrm>
              <a:off x="7757319" y="0"/>
              <a:ext cx="2633472" cy="1143000"/>
            </a:xfrm>
            <a:prstGeom prst="rect">
              <a:avLst/>
            </a:prstGeom>
          </p:spPr>
        </p:pic>
        <p:pic>
          <p:nvPicPr>
            <p:cNvPr id="12" name="Picture 2" descr="C:\Users\choldgreve\Downloads\bigstock-Flower-Canola-37351033.jpg"/>
            <p:cNvPicPr>
              <a:picLocks noChangeArrowheads="1"/>
            </p:cNvPicPr>
            <p:nvPr/>
          </p:nvPicPr>
          <p:blipFill>
            <a:blip r:embed="rId6" cstate="print"/>
            <a:srcRect t="17198" r="30430" b="35689"/>
            <a:stretch>
              <a:fillRect/>
            </a:stretch>
          </p:blipFill>
          <p:spPr bwMode="auto">
            <a:xfrm>
              <a:off x="10348119" y="0"/>
              <a:ext cx="2633472" cy="1143000"/>
            </a:xfrm>
            <a:prstGeom prst="rect">
              <a:avLst/>
            </a:prstGeom>
            <a:noFill/>
          </p:spPr>
        </p:pic>
      </p:grpSp>
      <p:grpSp>
        <p:nvGrpSpPr>
          <p:cNvPr id="3" name="Group 21"/>
          <p:cNvGrpSpPr>
            <a:grpSpLocks noChangeAspect="1"/>
          </p:cNvGrpSpPr>
          <p:nvPr userDrawn="1"/>
        </p:nvGrpSpPr>
        <p:grpSpPr bwMode="auto">
          <a:xfrm>
            <a:off x="297927" y="-1066800"/>
            <a:ext cx="11596148" cy="8470539"/>
            <a:chOff x="793" y="1774"/>
            <a:chExt cx="4247" cy="3196"/>
          </a:xfrm>
        </p:grpSpPr>
        <p:sp>
          <p:nvSpPr>
            <p:cNvPr id="14" name="Arc 10"/>
            <p:cNvSpPr>
              <a:spLocks/>
            </p:cNvSpPr>
            <p:nvPr/>
          </p:nvSpPr>
          <p:spPr bwMode="auto">
            <a:xfrm rot="13500000" flipV="1">
              <a:off x="1322" y="1776"/>
              <a:ext cx="3196" cy="31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18" y="0"/>
                  </a:moveTo>
                  <a:cubicBezTo>
                    <a:pt x="12001" y="65"/>
                    <a:pt x="21600" y="9717"/>
                    <a:pt x="21600" y="21600"/>
                  </a:cubicBezTo>
                </a:path>
                <a:path w="21600" h="21600" stroke="0" extrusionOk="0">
                  <a:moveTo>
                    <a:pt x="118" y="0"/>
                  </a:moveTo>
                  <a:cubicBezTo>
                    <a:pt x="12001" y="65"/>
                    <a:pt x="21600" y="9717"/>
                    <a:pt x="21600" y="21600"/>
                  </a:cubicBezTo>
                  <a:lnTo>
                    <a:pt x="0" y="21600"/>
                  </a:lnTo>
                  <a:close/>
                </a:path>
              </a:pathLst>
            </a:custGeom>
            <a:noFill/>
            <a:ln w="28575">
              <a:solidFill>
                <a:schemeClr val="bg1">
                  <a:lumMod val="85000"/>
                </a:schemeClr>
              </a:solidFill>
              <a:round/>
              <a:headEnd/>
              <a:tailEnd/>
            </a:ln>
          </p:spPr>
          <p:txBody>
            <a:bodyPr wrap="none" anchor="ctr"/>
            <a:lstStyle/>
            <a:p>
              <a:pPr defTabSz="914400">
                <a:defRPr/>
              </a:pPr>
              <a:endParaRPr lang="en-US" sz="2800" dirty="0">
                <a:ln>
                  <a:solidFill>
                    <a:prstClr val="white">
                      <a:lumMod val="85000"/>
                    </a:prstClr>
                  </a:solidFill>
                </a:ln>
                <a:solidFill>
                  <a:srgbClr val="006600"/>
                </a:solidFill>
              </a:endParaRPr>
            </a:p>
          </p:txBody>
        </p:sp>
        <p:pic>
          <p:nvPicPr>
            <p:cNvPr id="15" name="Picture 11" descr="Crop-Channeling"/>
            <p:cNvPicPr preferRelativeResize="0">
              <a:picLocks noChangeAspect="1" noChangeArrowheads="1"/>
            </p:cNvPicPr>
            <p:nvPr/>
          </p:nvPicPr>
          <p:blipFill>
            <a:blip r:embed="rId7" cstate="print">
              <a:duotone>
                <a:schemeClr val="bg2">
                  <a:shade val="45000"/>
                  <a:satMod val="135000"/>
                </a:schemeClr>
                <a:prstClr val="white"/>
              </a:duotone>
            </a:blip>
            <a:srcRect/>
            <a:stretch>
              <a:fillRect/>
            </a:stretch>
          </p:blipFill>
          <p:spPr bwMode="auto">
            <a:xfrm>
              <a:off x="4112" y="2571"/>
              <a:ext cx="380" cy="379"/>
            </a:xfrm>
            <a:prstGeom prst="rect">
              <a:avLst/>
            </a:prstGeom>
            <a:noFill/>
            <a:ln w="9525">
              <a:noFill/>
              <a:miter lim="800000"/>
              <a:headEnd/>
              <a:tailEnd/>
            </a:ln>
          </p:spPr>
        </p:pic>
        <p:pic>
          <p:nvPicPr>
            <p:cNvPr id="16" name="Picture 12" descr="Crop-Production1"/>
            <p:cNvPicPr preferRelativeResize="0">
              <a:picLocks noChangeAspect="1" noChangeArrowheads="1"/>
            </p:cNvPicPr>
            <p:nvPr/>
          </p:nvPicPr>
          <p:blipFill>
            <a:blip r:embed="rId8" cstate="print">
              <a:duotone>
                <a:schemeClr val="bg2">
                  <a:shade val="45000"/>
                  <a:satMod val="135000"/>
                </a:schemeClr>
                <a:prstClr val="white"/>
              </a:duotone>
            </a:blip>
            <a:srcRect/>
            <a:stretch>
              <a:fillRect/>
            </a:stretch>
          </p:blipFill>
          <p:spPr bwMode="auto">
            <a:xfrm>
              <a:off x="3410" y="2329"/>
              <a:ext cx="410" cy="379"/>
            </a:xfrm>
            <a:prstGeom prst="rect">
              <a:avLst/>
            </a:prstGeom>
            <a:noFill/>
            <a:ln w="9525">
              <a:noFill/>
              <a:miter lim="800000"/>
              <a:headEnd/>
              <a:tailEnd/>
            </a:ln>
          </p:spPr>
        </p:pic>
        <p:pic>
          <p:nvPicPr>
            <p:cNvPr id="17" name="Picture 13" descr="Gene-Discovery"/>
            <p:cNvPicPr preferRelativeResize="0">
              <a:picLocks noChangeAspect="1" noChangeArrowheads="1"/>
            </p:cNvPicPr>
            <p:nvPr/>
          </p:nvPicPr>
          <p:blipFill>
            <a:blip r:embed="rId9" cstate="print">
              <a:duotone>
                <a:schemeClr val="bg2">
                  <a:shade val="45000"/>
                  <a:satMod val="135000"/>
                </a:schemeClr>
                <a:prstClr val="white"/>
              </a:duotone>
            </a:blip>
            <a:srcRect/>
            <a:stretch>
              <a:fillRect/>
            </a:stretch>
          </p:blipFill>
          <p:spPr bwMode="auto">
            <a:xfrm>
              <a:off x="793" y="2897"/>
              <a:ext cx="380" cy="379"/>
            </a:xfrm>
            <a:prstGeom prst="rect">
              <a:avLst/>
            </a:prstGeom>
            <a:noFill/>
            <a:ln w="9525">
              <a:noFill/>
              <a:miter lim="800000"/>
              <a:headEnd/>
              <a:tailEnd/>
            </a:ln>
          </p:spPr>
        </p:pic>
        <p:pic>
          <p:nvPicPr>
            <p:cNvPr id="18" name="Picture 14" descr="Phase-Out-of-Discontinued-P"/>
            <p:cNvPicPr preferRelativeResize="0">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4660" y="2896"/>
              <a:ext cx="380" cy="379"/>
            </a:xfrm>
            <a:prstGeom prst="rect">
              <a:avLst/>
            </a:prstGeom>
            <a:noFill/>
            <a:ln w="9525">
              <a:noFill/>
              <a:miter lim="800000"/>
              <a:headEnd/>
              <a:tailEnd/>
            </a:ln>
          </p:spPr>
        </p:pic>
        <p:pic>
          <p:nvPicPr>
            <p:cNvPr id="19" name="Picture 15" descr="Plant-Variety-Development"/>
            <p:cNvPicPr preferRelativeResize="0">
              <a:picLocks noChangeAspect="1" noChangeArrowheads="1"/>
            </p:cNvPicPr>
            <p:nvPr/>
          </p:nvPicPr>
          <p:blipFill>
            <a:blip r:embed="rId11" cstate="print">
              <a:duotone>
                <a:schemeClr val="bg2">
                  <a:shade val="45000"/>
                  <a:satMod val="135000"/>
                </a:schemeClr>
                <a:prstClr val="white"/>
              </a:duotone>
            </a:blip>
            <a:srcRect/>
            <a:stretch>
              <a:fillRect/>
            </a:stretch>
          </p:blipFill>
          <p:spPr bwMode="auto">
            <a:xfrm>
              <a:off x="1355" y="2537"/>
              <a:ext cx="380" cy="379"/>
            </a:xfrm>
            <a:prstGeom prst="rect">
              <a:avLst/>
            </a:prstGeom>
            <a:noFill/>
            <a:ln w="9525">
              <a:noFill/>
              <a:miter lim="800000"/>
              <a:headEnd/>
              <a:tailEnd/>
            </a:ln>
          </p:spPr>
        </p:pic>
        <p:pic>
          <p:nvPicPr>
            <p:cNvPr id="20" name="Picture 16" descr="Seed-Production"/>
            <p:cNvPicPr preferRelativeResize="0">
              <a:picLocks noChangeAspect="1" noChangeArrowheads="1"/>
            </p:cNvPicPr>
            <p:nvPr/>
          </p:nvPicPr>
          <p:blipFill>
            <a:blip r:embed="rId12" cstate="print">
              <a:duotone>
                <a:schemeClr val="bg2">
                  <a:shade val="45000"/>
                  <a:satMod val="135000"/>
                </a:schemeClr>
                <a:prstClr val="white"/>
              </a:duotone>
            </a:blip>
            <a:srcRect/>
            <a:stretch>
              <a:fillRect/>
            </a:stretch>
          </p:blipFill>
          <p:spPr bwMode="auto">
            <a:xfrm>
              <a:off x="2016" y="2304"/>
              <a:ext cx="380" cy="375"/>
            </a:xfrm>
            <a:prstGeom prst="rect">
              <a:avLst/>
            </a:prstGeom>
            <a:noFill/>
            <a:ln w="9525">
              <a:noFill/>
              <a:miter lim="800000"/>
              <a:headEnd/>
              <a:tailEnd/>
            </a:ln>
          </p:spPr>
        </p:pic>
        <p:pic>
          <p:nvPicPr>
            <p:cNvPr id="21" name="Picture 17" descr="Seed-Marketing-&amp;-Distributi"/>
            <p:cNvPicPr preferRelativeResize="0">
              <a:picLocks noChangeAspect="1" noChangeArrowheads="1"/>
            </p:cNvPicPr>
            <p:nvPr/>
          </p:nvPicPr>
          <p:blipFill>
            <a:blip r:embed="rId13" cstate="print">
              <a:duotone>
                <a:schemeClr val="bg2">
                  <a:shade val="45000"/>
                  <a:satMod val="135000"/>
                </a:schemeClr>
                <a:prstClr val="white"/>
              </a:duotone>
            </a:blip>
            <a:srcRect/>
            <a:stretch>
              <a:fillRect/>
            </a:stretch>
          </p:blipFill>
          <p:spPr bwMode="auto">
            <a:xfrm>
              <a:off x="2731" y="2245"/>
              <a:ext cx="380" cy="380"/>
            </a:xfrm>
            <a:prstGeom prst="rect">
              <a:avLst/>
            </a:prstGeom>
            <a:noFill/>
            <a:ln w="9525">
              <a:noFill/>
              <a:miter lim="800000"/>
              <a:headEnd/>
              <a:tailEnd/>
            </a:ln>
          </p:spPr>
        </p:pic>
      </p:grpSp>
      <p:pic>
        <p:nvPicPr>
          <p:cNvPr id="5" name="Picture 4" descr="A green leaf and black text&#10;&#10;Description automatically generated">
            <a:extLst>
              <a:ext uri="{FF2B5EF4-FFF2-40B4-BE49-F238E27FC236}">
                <a16:creationId xmlns:a16="http://schemas.microsoft.com/office/drawing/2014/main" id="{004D0ED6-0801-871B-0DEF-FF49CF15DA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69191" y="1770921"/>
            <a:ext cx="6132809" cy="2146483"/>
          </a:xfrm>
          <a:prstGeom prst="rect">
            <a:avLst/>
          </a:prstGeom>
        </p:spPr>
      </p:pic>
    </p:spTree>
    <p:extLst>
      <p:ext uri="{BB962C8B-B14F-4D97-AF65-F5344CB8AC3E}">
        <p14:creationId xmlns:p14="http://schemas.microsoft.com/office/powerpoint/2010/main" val="71600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Rectangle 16"/>
          <p:cNvSpPr/>
          <p:nvPr userDrawn="1"/>
        </p:nvSpPr>
        <p:spPr bwMode="ltGray">
          <a:xfrm>
            <a:off x="3174" y="0"/>
            <a:ext cx="12188826" cy="838200"/>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8" name="Rectangle 17"/>
          <p:cNvSpPr/>
          <p:nvPr userDrawn="1"/>
        </p:nvSpPr>
        <p:spPr bwMode="ltGray">
          <a:xfrm>
            <a:off x="-14291" y="806196"/>
            <a:ext cx="12188825" cy="54864"/>
          </a:xfrm>
          <a:prstGeom prst="rect">
            <a:avLst/>
          </a:prstGeom>
          <a:solidFill>
            <a:srgbClr val="92D050">
              <a:alpha val="30000"/>
            </a:srgbClr>
          </a:solidFill>
          <a:ln w="152400">
            <a:noFill/>
            <a:miter lim="800000"/>
          </a:ln>
          <a:scene3d>
            <a:camera prst="orthographicFront"/>
            <a:lightRig rig="threePt" dir="t"/>
          </a:scene3d>
          <a:sp3d>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9" name="Rectangle 18"/>
          <p:cNvSpPr/>
          <p:nvPr userDrawn="1"/>
        </p:nvSpPr>
        <p:spPr bwMode="ltGray">
          <a:xfrm>
            <a:off x="3175" y="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92" y="-33337"/>
            <a:ext cx="12220582"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Slide Number Placeholder 2"/>
          <p:cNvSpPr txBox="1">
            <a:spLocks/>
          </p:cNvSpPr>
          <p:nvPr userDrawn="1"/>
        </p:nvSpPr>
        <p:spPr>
          <a:xfrm>
            <a:off x="5779161" y="6710925"/>
            <a:ext cx="601919" cy="141494"/>
          </a:xfrm>
          <a:prstGeom prst="rect">
            <a:avLst/>
          </a:prstGeom>
        </p:spPr>
        <p:txBody>
          <a:bodyPr vert="horz" lIns="91440" tIns="45720" rIns="91440" bIns="45720" rtlCol="0" anchor="ctr"/>
          <a:lstStyle/>
          <a:p>
            <a:pPr algn="ctr" defTabSz="1121603">
              <a:defRPr/>
            </a:pPr>
            <a:fld id="{5E3DCFCC-8C7B-4574-91B2-C3342261C6C2}" type="slidenum">
              <a:rPr lang="en-US" sz="1050">
                <a:solidFill>
                  <a:prstClr val="black"/>
                </a:solidFill>
                <a:latin typeface="Times New Roman" panose="02020603050405020304" pitchFamily="18" charset="0"/>
                <a:cs typeface="Times New Roman" panose="02020603050405020304" pitchFamily="18" charset="0"/>
              </a:rPr>
              <a:pPr algn="ctr" defTabSz="1121603">
                <a:defRPr/>
              </a:pPr>
              <a:t>‹#›</a:t>
            </a:fld>
            <a:endParaRPr lang="en-US" sz="1050" dirty="0">
              <a:solidFill>
                <a:prstClr val="black"/>
              </a:solidFill>
              <a:latin typeface="Times New Roman" panose="02020603050405020304" pitchFamily="18" charset="0"/>
              <a:cs typeface="Times New Roman" panose="02020603050405020304" pitchFamily="18" charset="0"/>
            </a:endParaRPr>
          </a:p>
        </p:txBody>
      </p:sp>
      <p:sp>
        <p:nvSpPr>
          <p:cNvPr id="9" name="Title 8"/>
          <p:cNvSpPr>
            <a:spLocks noGrp="1"/>
          </p:cNvSpPr>
          <p:nvPr>
            <p:ph type="title"/>
          </p:nvPr>
        </p:nvSpPr>
        <p:spPr>
          <a:xfrm>
            <a:off x="3198713" y="172770"/>
            <a:ext cx="5791398" cy="589230"/>
          </a:xfrm>
        </p:spPr>
        <p:txBody>
          <a:bodyPr anchor="ctr" anchorCtr="0"/>
          <a:lstStyle>
            <a:lvl1pPr algn="ctr">
              <a:defRPr b="1" cap="none" baseline="0">
                <a:solidFill>
                  <a:srgbClr val="336600"/>
                </a:solidFill>
              </a:defRPr>
            </a:lvl1pPr>
          </a:lstStyle>
          <a:p>
            <a:r>
              <a:rPr lang="en-US" dirty="0"/>
              <a:t>Click to edit Master title style</a:t>
            </a:r>
          </a:p>
        </p:txBody>
      </p:sp>
      <p:pic>
        <p:nvPicPr>
          <p:cNvPr id="3" name="Picture 2" descr="A green leaf and black text&#10;&#10;Description automatically generated">
            <a:extLst>
              <a:ext uri="{FF2B5EF4-FFF2-40B4-BE49-F238E27FC236}">
                <a16:creationId xmlns:a16="http://schemas.microsoft.com/office/drawing/2014/main" id="{11D075FA-DCD4-C4F0-46F5-FF1C666C2B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7665" y="6051804"/>
            <a:ext cx="1862667" cy="651933"/>
          </a:xfrm>
          <a:prstGeom prst="rect">
            <a:avLst/>
          </a:prstGeom>
        </p:spPr>
      </p:pic>
    </p:spTree>
    <p:extLst>
      <p:ext uri="{BB962C8B-B14F-4D97-AF65-F5344CB8AC3E}">
        <p14:creationId xmlns:p14="http://schemas.microsoft.com/office/powerpoint/2010/main" val="17058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bwMode="ltGray">
          <a:xfrm>
            <a:off x="1" y="457200"/>
            <a:ext cx="12188825" cy="54864"/>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066801" y="562302"/>
            <a:ext cx="10058400" cy="109728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1" y="2057400"/>
            <a:ext cx="100584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0" y="6519333"/>
            <a:ext cx="1600200" cy="202142"/>
          </a:xfrm>
          <a:prstGeom prst="rect">
            <a:avLst/>
          </a:prstGeom>
        </p:spPr>
        <p:txBody>
          <a:bodyPr vert="horz" lIns="91440" tIns="45720" rIns="91440" bIns="45720" rtlCol="0" anchor="ctr"/>
          <a:lstStyle>
            <a:lvl1pPr algn="r">
              <a:defRPr sz="800">
                <a:solidFill>
                  <a:schemeClr val="tx1"/>
                </a:solidFill>
              </a:defRPr>
            </a:lvl1pPr>
          </a:lstStyle>
          <a:p>
            <a:endParaRPr lang="en-US">
              <a:solidFill>
                <a:prstClr val="black"/>
              </a:solidFill>
            </a:endParaRPr>
          </a:p>
        </p:txBody>
      </p:sp>
      <p:sp>
        <p:nvSpPr>
          <p:cNvPr id="5" name="Footer Placeholder 4"/>
          <p:cNvSpPr>
            <a:spLocks noGrp="1"/>
          </p:cNvSpPr>
          <p:nvPr>
            <p:ph type="ftr" sz="quarter" idx="3"/>
          </p:nvPr>
        </p:nvSpPr>
        <p:spPr>
          <a:xfrm>
            <a:off x="1066801" y="6519333"/>
            <a:ext cx="7086600" cy="202142"/>
          </a:xfrm>
          <a:prstGeom prst="rect">
            <a:avLst/>
          </a:prstGeom>
        </p:spPr>
        <p:txBody>
          <a:bodyPr vert="horz" lIns="91440" tIns="45720" rIns="91440" bIns="45720" rtlCol="0" anchor="ctr"/>
          <a:lstStyle>
            <a:lvl1pPr algn="l">
              <a:defRPr sz="8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10210800" y="6519333"/>
            <a:ext cx="914400" cy="202142"/>
          </a:xfrm>
          <a:prstGeom prst="rect">
            <a:avLst/>
          </a:prstGeom>
        </p:spPr>
        <p:txBody>
          <a:bodyPr vert="horz" lIns="91440" tIns="45720" rIns="91440" bIns="45720" rtlCol="0" anchor="ctr"/>
          <a:lstStyle>
            <a:lvl1pPr algn="r">
              <a:defRPr sz="800">
                <a:solidFill>
                  <a:schemeClr val="tx1"/>
                </a:solidFill>
              </a:defRPr>
            </a:lvl1pPr>
          </a:lstStyle>
          <a:p>
            <a:fld id="{5E3DCFCC-8C7B-4574-91B2-C3342261C6C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472258"/>
      </p:ext>
    </p:extLst>
  </p:cSld>
  <p:clrMap bg1="lt1" tx1="dk1" bg2="lt2" tx2="dk2" accent1="accent1" accent2="accent2" accent3="accent3" accent4="accent4" accent5="accent5" accent6="accent6" hlink="hlink" folHlink="folHlink"/>
  <p:sldLayoutIdLst>
    <p:sldLayoutId id="2147483660" r:id="rId1"/>
    <p:sldLayoutId id="214748366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cap="sm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bg2"/>
        </a:buClr>
        <a:buSzPct val="90000"/>
        <a:buFont typeface="Wingdings" panose="05000000000000000000" pitchFamily="2" charset="2"/>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bg2"/>
        </a:buClr>
        <a:buSzPct val="90000"/>
        <a:buFont typeface="Wingdings" panose="05000000000000000000" pitchFamily="2" charset="2"/>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Clr>
          <a:schemeClr val="bg2"/>
        </a:buClr>
        <a:buSzPct val="90000"/>
        <a:buFont typeface="Wingdings" panose="05000000000000000000" pitchFamily="2" charset="2"/>
        <a:buChar char="§"/>
        <a:defRPr sz="1800" kern="1200">
          <a:solidFill>
            <a:schemeClr val="tx1"/>
          </a:solidFill>
          <a:latin typeface="+mn-lt"/>
          <a:ea typeface="+mn-ea"/>
          <a:cs typeface="+mn-cs"/>
        </a:defRPr>
      </a:lvl3pPr>
      <a:lvl4pPr marL="105156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4pPr>
      <a:lvl5pPr marL="132588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5pPr>
      <a:lvl6pPr marL="160020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6pPr>
      <a:lvl7pPr marL="187452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7pPr>
      <a:lvl8pPr marL="214884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8pPr>
      <a:lvl9pPr marL="2423160" indent="-182880" algn="l" defTabSz="914400" rtl="0" eaLnBrk="1" latinLnBrk="0" hangingPunct="1">
        <a:lnSpc>
          <a:spcPct val="90000"/>
        </a:lnSpc>
        <a:spcBef>
          <a:spcPts val="600"/>
        </a:spcBef>
        <a:buClr>
          <a:schemeClr val="bg2"/>
        </a:buClr>
        <a:buSzPct val="90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4_C0AEC290.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8_1E62A37F.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8401" y="4191000"/>
            <a:ext cx="7219741" cy="1143000"/>
          </a:xfrm>
        </p:spPr>
        <p:txBody>
          <a:bodyPr>
            <a:normAutofit fontScale="90000"/>
          </a:bodyPr>
          <a:lstStyle/>
          <a:p>
            <a:pPr algn="ctr">
              <a:lnSpc>
                <a:spcPct val="100000"/>
              </a:lnSpc>
            </a:pPr>
            <a:r>
              <a:rPr lang="en-US" sz="4000" b="1" dirty="0">
                <a:solidFill>
                  <a:srgbClr val="336600"/>
                </a:solidFill>
              </a:rPr>
              <a:t>Maintaining Plant Product Integrity</a:t>
            </a:r>
            <a:br>
              <a:rPr lang="en-US" dirty="0"/>
            </a:br>
            <a:endParaRPr lang="en-US" sz="2700" dirty="0"/>
          </a:p>
        </p:txBody>
      </p:sp>
    </p:spTree>
    <p:extLst>
      <p:ext uri="{BB962C8B-B14F-4D97-AF65-F5344CB8AC3E}">
        <p14:creationId xmlns:p14="http://schemas.microsoft.com/office/powerpoint/2010/main" val="21784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8130"/>
            <a:ext cx="6704945" cy="1097280"/>
          </a:xfrm>
        </p:spPr>
        <p:txBody>
          <a:bodyPr/>
          <a:lstStyle/>
          <a:p>
            <a:r>
              <a:rPr lang="en-US" dirty="0"/>
              <a:t>Research in the Laboratory</a:t>
            </a:r>
          </a:p>
        </p:txBody>
      </p:sp>
      <p:sp>
        <p:nvSpPr>
          <p:cNvPr id="3" name="TextBox 2"/>
          <p:cNvSpPr txBox="1"/>
          <p:nvPr/>
        </p:nvSpPr>
        <p:spPr>
          <a:xfrm>
            <a:off x="192934" y="1692435"/>
            <a:ext cx="6678133" cy="430887"/>
          </a:xfrm>
          <a:prstGeom prst="rect">
            <a:avLst/>
          </a:prstGeom>
          <a:noFill/>
        </p:spPr>
        <p:txBody>
          <a:bodyPr wrap="square" rtlCol="0">
            <a:spAutoFit/>
          </a:bodyPr>
          <a:lstStyle/>
          <a:p>
            <a:pPr marL="342900" indent="-342900">
              <a:buFont typeface="Wingdings" panose="05000000000000000000" pitchFamily="2" charset="2"/>
              <a:buChar char="v"/>
            </a:pPr>
            <a:r>
              <a:rPr lang="en-US" sz="2200" b="1" dirty="0"/>
              <a:t>Establish and Implement:</a:t>
            </a:r>
            <a:endParaRPr lang="en-US" sz="2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585" y="3618647"/>
            <a:ext cx="3937887" cy="2809916"/>
          </a:xfrm>
          <a:prstGeom prst="rect">
            <a:avLst/>
          </a:prstGeom>
        </p:spPr>
      </p:pic>
      <p:sp>
        <p:nvSpPr>
          <p:cNvPr id="8" name="TextBox 7"/>
          <p:cNvSpPr txBox="1"/>
          <p:nvPr/>
        </p:nvSpPr>
        <p:spPr>
          <a:xfrm>
            <a:off x="647701" y="930484"/>
            <a:ext cx="10896600"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Construct Development</a:t>
            </a:r>
          </a:p>
        </p:txBody>
      </p:sp>
      <p:pic>
        <p:nvPicPr>
          <p:cNvPr id="6" name="Image 5"/>
          <p:cNvPicPr>
            <a:picLocks noChangeAspect="1"/>
          </p:cNvPicPr>
          <p:nvPr/>
        </p:nvPicPr>
        <p:blipFill>
          <a:blip r:embed="rId5"/>
          <a:stretch>
            <a:fillRect/>
          </a:stretch>
        </p:blipFill>
        <p:spPr>
          <a:xfrm rot="20038510">
            <a:off x="7077251" y="1593354"/>
            <a:ext cx="3492523" cy="4559037"/>
          </a:xfrm>
          <a:prstGeom prst="rect">
            <a:avLst/>
          </a:prstGeom>
          <a:scene3d>
            <a:camera prst="isometricOffAxis2Top">
              <a:rot lat="161747" lon="21521010" rev="20038137"/>
            </a:camera>
            <a:lightRig rig="threePt" dir="t"/>
          </a:scene3d>
          <a:sp3d prstMaterial="softEdge"/>
        </p:spPr>
      </p:pic>
      <p:sp>
        <p:nvSpPr>
          <p:cNvPr id="5" name="Rectangle 4"/>
          <p:cNvSpPr/>
          <p:nvPr/>
        </p:nvSpPr>
        <p:spPr>
          <a:xfrm>
            <a:off x="-35335" y="2172097"/>
            <a:ext cx="7524705" cy="430887"/>
          </a:xfrm>
          <a:prstGeom prst="rect">
            <a:avLst/>
          </a:prstGeom>
        </p:spPr>
        <p:txBody>
          <a:bodyPr wrap="square">
            <a:spAutoFit/>
          </a:bodyPr>
          <a:lstStyle/>
          <a:p>
            <a:pPr marL="914400" lvl="1" indent="-457200">
              <a:buAutoNum type="alphaLcParenR" startAt="4"/>
            </a:pPr>
            <a:r>
              <a:rPr lang="en-US" sz="2200" dirty="0"/>
              <a:t>Record Keeping and Documentation Procedures</a:t>
            </a:r>
          </a:p>
        </p:txBody>
      </p:sp>
      <p:sp>
        <p:nvSpPr>
          <p:cNvPr id="7" name="Rectangle 6"/>
          <p:cNvSpPr/>
          <p:nvPr/>
        </p:nvSpPr>
        <p:spPr>
          <a:xfrm>
            <a:off x="484000" y="2602984"/>
            <a:ext cx="6615336" cy="769441"/>
          </a:xfrm>
          <a:prstGeom prst="rect">
            <a:avLst/>
          </a:prstGeom>
        </p:spPr>
        <p:txBody>
          <a:bodyPr wrap="square">
            <a:spAutoFit/>
          </a:bodyPr>
          <a:lstStyle/>
          <a:p>
            <a:r>
              <a:rPr lang="en-US" dirty="0"/>
              <a:t>- </a:t>
            </a:r>
            <a:r>
              <a:rPr lang="en-US" sz="2200" dirty="0"/>
              <a:t>Documentation of identity and traceability should be secure, accessible and retained </a:t>
            </a:r>
          </a:p>
        </p:txBody>
      </p:sp>
    </p:spTree>
    <p:extLst>
      <p:ext uri="{BB962C8B-B14F-4D97-AF65-F5344CB8AC3E}">
        <p14:creationId xmlns:p14="http://schemas.microsoft.com/office/powerpoint/2010/main" val="3232678544"/>
      </p:ext>
    </p:extLst>
  </p:cSld>
  <p:clrMapOvr>
    <a:masterClrMapping/>
  </p:clrMapOvr>
  <p:transition spd="med"/>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16342"/>
            <a:ext cx="6704945" cy="1097280"/>
          </a:xfrm>
        </p:spPr>
        <p:txBody>
          <a:bodyPr/>
          <a:lstStyle/>
          <a:p>
            <a:r>
              <a:rPr lang="en-US" dirty="0"/>
              <a:t>Research in the Laboratory</a:t>
            </a:r>
          </a:p>
        </p:txBody>
      </p:sp>
      <p:sp>
        <p:nvSpPr>
          <p:cNvPr id="7" name="Rectangle 6"/>
          <p:cNvSpPr/>
          <p:nvPr/>
        </p:nvSpPr>
        <p:spPr>
          <a:xfrm>
            <a:off x="3198107" y="1173480"/>
            <a:ext cx="7913511" cy="461665"/>
          </a:xfrm>
          <a:prstGeom prst="rect">
            <a:avLst/>
          </a:prstGeom>
        </p:spPr>
        <p:txBody>
          <a:bodyPr wrap="square">
            <a:spAutoFit/>
          </a:bodyPr>
          <a:lstStyle/>
          <a:p>
            <a:r>
              <a:rPr lang="en-US" sz="2400" b="1" u="sng" dirty="0">
                <a:latin typeface="Arial" panose="020B0604020202020204" pitchFamily="34" charset="0"/>
                <a:cs typeface="Arial" panose="020B0604020202020204" pitchFamily="34" charset="0"/>
              </a:rPr>
              <a:t>Plant Transformation and Regeneration</a:t>
            </a:r>
          </a:p>
        </p:txBody>
      </p:sp>
      <p:sp>
        <p:nvSpPr>
          <p:cNvPr id="3" name="Rectangle 2"/>
          <p:cNvSpPr/>
          <p:nvPr/>
        </p:nvSpPr>
        <p:spPr>
          <a:xfrm>
            <a:off x="566057" y="2044789"/>
            <a:ext cx="6096000" cy="3139321"/>
          </a:xfrm>
          <a:prstGeom prst="rect">
            <a:avLst/>
          </a:prstGeom>
        </p:spPr>
        <p:txBody>
          <a:bodyPr>
            <a:spAutoFit/>
          </a:bodyPr>
          <a:lstStyle/>
          <a:p>
            <a:pPr marL="342900" indent="-342900">
              <a:buFont typeface="Wingdings" panose="05000000000000000000" pitchFamily="2" charset="2"/>
              <a:buChar char="v"/>
            </a:pPr>
            <a:r>
              <a:rPr lang="en-US" sz="2200" dirty="0"/>
              <a:t>Analyze Product Integrity Concerns</a:t>
            </a:r>
          </a:p>
          <a:p>
            <a:pPr marL="342900" indent="-342900">
              <a:buFont typeface="Wingdings" panose="05000000000000000000" pitchFamily="2" charset="2"/>
              <a:buChar char="v"/>
            </a:pPr>
            <a:r>
              <a:rPr lang="en-US" sz="2200" dirty="0"/>
              <a:t>Determine Critical Control Points</a:t>
            </a:r>
          </a:p>
          <a:p>
            <a:pPr marL="342900" indent="-342900">
              <a:buFont typeface="Wingdings" panose="05000000000000000000" pitchFamily="2" charset="2"/>
              <a:buChar char="v"/>
            </a:pPr>
            <a:r>
              <a:rPr lang="en-US" sz="2200" dirty="0"/>
              <a:t>Establish and Implement:</a:t>
            </a:r>
          </a:p>
          <a:p>
            <a:pPr marL="800100" lvl="1" indent="-342900">
              <a:buFont typeface="+mj-lt"/>
              <a:buAutoNum type="alphaLcParenR"/>
            </a:pPr>
            <a:r>
              <a:rPr lang="en-US" sz="2200" dirty="0"/>
              <a:t>Preventive Measures</a:t>
            </a:r>
          </a:p>
          <a:p>
            <a:pPr marL="800100" lvl="1" indent="-342900">
              <a:buFont typeface="+mj-lt"/>
              <a:buAutoNum type="alphaLcParenR"/>
            </a:pPr>
            <a:r>
              <a:rPr lang="en-US" sz="2200" dirty="0"/>
              <a:t>Monitoring and Verification Procedures</a:t>
            </a:r>
          </a:p>
          <a:p>
            <a:pPr marL="800100" lvl="1" indent="-342900">
              <a:buFont typeface="+mj-lt"/>
              <a:buAutoNum type="alphaLcParenR"/>
            </a:pPr>
            <a:r>
              <a:rPr lang="en-US" sz="2200" dirty="0"/>
              <a:t>Corrective Measures</a:t>
            </a:r>
          </a:p>
          <a:p>
            <a:pPr marL="800100" lvl="1" indent="-342900">
              <a:buFont typeface="+mj-lt"/>
              <a:buAutoNum type="alphaLcParenR"/>
            </a:pPr>
            <a:r>
              <a:rPr lang="en-US" sz="2200" dirty="0"/>
              <a:t>Incident Escalation and Response Procedures</a:t>
            </a:r>
          </a:p>
          <a:p>
            <a:pPr marL="800100" lvl="1" indent="-342900">
              <a:buFont typeface="+mj-lt"/>
              <a:buAutoNum type="alphaLcParenR"/>
            </a:pPr>
            <a:r>
              <a:rPr lang="en-US" sz="2200" dirty="0"/>
              <a:t>Record Keeping and Documentation Procedures</a:t>
            </a:r>
          </a:p>
        </p:txBody>
      </p:sp>
    </p:spTree>
    <p:extLst>
      <p:ext uri="{BB962C8B-B14F-4D97-AF65-F5344CB8AC3E}">
        <p14:creationId xmlns:p14="http://schemas.microsoft.com/office/powerpoint/2010/main" val="7173560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0"/>
            <a:ext cx="6704945" cy="1097280"/>
          </a:xfrm>
        </p:spPr>
        <p:txBody>
          <a:bodyPr/>
          <a:lstStyle/>
          <a:p>
            <a:r>
              <a:rPr lang="en-US" dirty="0"/>
              <a:t>Research in the Laboratory</a:t>
            </a:r>
          </a:p>
        </p:txBody>
      </p:sp>
      <p:sp>
        <p:nvSpPr>
          <p:cNvPr id="3" name="TextBox 2"/>
          <p:cNvSpPr txBox="1"/>
          <p:nvPr/>
        </p:nvSpPr>
        <p:spPr>
          <a:xfrm>
            <a:off x="123091" y="955431"/>
            <a:ext cx="11961812"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Plant Transformation and Regeneration</a:t>
            </a:r>
          </a:p>
        </p:txBody>
      </p:sp>
      <p:sp>
        <p:nvSpPr>
          <p:cNvPr id="4" name="Rectangle 3"/>
          <p:cNvSpPr/>
          <p:nvPr/>
        </p:nvSpPr>
        <p:spPr>
          <a:xfrm>
            <a:off x="334944" y="1734727"/>
            <a:ext cx="6403468" cy="2123658"/>
          </a:xfrm>
          <a:prstGeom prst="rect">
            <a:avLst/>
          </a:prstGeom>
        </p:spPr>
        <p:txBody>
          <a:bodyPr wrap="square">
            <a:spAutoFit/>
          </a:bodyPr>
          <a:lstStyle/>
          <a:p>
            <a:pPr marL="342900" indent="-342900">
              <a:buFont typeface="Wingdings" panose="05000000000000000000" pitchFamily="2" charset="2"/>
              <a:buChar char="v"/>
            </a:pPr>
            <a:r>
              <a:rPr lang="en-US" sz="2200" b="1" dirty="0"/>
              <a:t>Analyze Product Integrity Concerns</a:t>
            </a:r>
          </a:p>
          <a:p>
            <a:pPr marL="742950" lvl="1" indent="-285750">
              <a:buFont typeface="Arial" panose="020B0604020202020204" pitchFamily="34" charset="0"/>
              <a:buChar char="•"/>
            </a:pPr>
            <a:r>
              <a:rPr lang="en-US" sz="2200" dirty="0"/>
              <a:t>Misidentification</a:t>
            </a:r>
          </a:p>
          <a:p>
            <a:pPr marL="742950" lvl="1" indent="-285750">
              <a:buFont typeface="Arial" panose="020B0604020202020204" pitchFamily="34" charset="0"/>
              <a:buChar char="•"/>
            </a:pPr>
            <a:r>
              <a:rPr lang="en-US" sz="2200" dirty="0"/>
              <a:t>Mislabeling</a:t>
            </a:r>
          </a:p>
          <a:p>
            <a:pPr marL="742950" lvl="1" indent="-285750">
              <a:buFont typeface="Arial" panose="020B0604020202020204" pitchFamily="34" charset="0"/>
              <a:buChar char="•"/>
            </a:pPr>
            <a:r>
              <a:rPr lang="en-US" sz="2200" dirty="0"/>
              <a:t>Errors in tracking</a:t>
            </a:r>
          </a:p>
          <a:p>
            <a:pPr marL="742950" lvl="1" indent="-285750">
              <a:buFont typeface="Arial" panose="020B0604020202020204" pitchFamily="34" charset="0"/>
              <a:buChar char="•"/>
            </a:pPr>
            <a:r>
              <a:rPr lang="en-US" sz="2200" dirty="0"/>
              <a:t>Errors in disposition,  in devitalization of seed or plant tissue</a:t>
            </a:r>
          </a:p>
        </p:txBody>
      </p:sp>
      <p:sp>
        <p:nvSpPr>
          <p:cNvPr id="5" name="Rectangle 4"/>
          <p:cNvSpPr/>
          <p:nvPr/>
        </p:nvSpPr>
        <p:spPr>
          <a:xfrm>
            <a:off x="388106" y="3893829"/>
            <a:ext cx="6350306" cy="2462213"/>
          </a:xfrm>
          <a:prstGeom prst="rect">
            <a:avLst/>
          </a:prstGeom>
        </p:spPr>
        <p:txBody>
          <a:bodyPr wrap="square">
            <a:spAutoFit/>
          </a:bodyPr>
          <a:lstStyle/>
          <a:p>
            <a:pPr marL="342900" indent="-342900">
              <a:buFont typeface="Wingdings" panose="05000000000000000000" pitchFamily="2" charset="2"/>
              <a:buChar char="v"/>
            </a:pPr>
            <a:r>
              <a:rPr lang="en-US" sz="2200" b="1" dirty="0"/>
              <a:t>Determine Critical Control Points</a:t>
            </a:r>
            <a:endParaRPr lang="en-US" sz="2200" dirty="0"/>
          </a:p>
          <a:p>
            <a:pPr marL="800100" lvl="1" indent="-342900">
              <a:buFont typeface="Arial" panose="020B0604020202020204" pitchFamily="34" charset="0"/>
              <a:buChar char="•"/>
            </a:pPr>
            <a:r>
              <a:rPr lang="en-US" sz="2200" dirty="0"/>
              <a:t>Confirm identity of construction and host material prior to transformation</a:t>
            </a:r>
          </a:p>
          <a:p>
            <a:pPr marL="800100" lvl="1" indent="-342900">
              <a:buFont typeface="Arial" panose="020B0604020202020204" pitchFamily="34" charset="0"/>
              <a:buChar char="•"/>
            </a:pPr>
            <a:r>
              <a:rPr lang="en-US" sz="2200" dirty="0"/>
              <a:t>Confirm identity of </a:t>
            </a:r>
            <a:r>
              <a:rPr lang="en-US" sz="2200" dirty="0" err="1"/>
              <a:t>transformant</a:t>
            </a:r>
            <a:r>
              <a:rPr lang="en-US" sz="2200" dirty="0"/>
              <a:t> throughout  steps to regenerate plant</a:t>
            </a:r>
          </a:p>
          <a:p>
            <a:pPr marL="800100" lvl="1" indent="-342900">
              <a:buFont typeface="Arial" panose="020B0604020202020204" pitchFamily="34" charset="0"/>
              <a:buChar char="•"/>
            </a:pPr>
            <a:r>
              <a:rPr lang="en-US" sz="2200" dirty="0"/>
              <a:t>Storage, transfer and disposition of regenerated plant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692" y="4173909"/>
            <a:ext cx="2871726" cy="1902052"/>
          </a:xfrm>
          <a:prstGeom prst="rect">
            <a:avLst/>
          </a:prstGeom>
        </p:spPr>
      </p:pic>
      <p:pic>
        <p:nvPicPr>
          <p:cNvPr id="9" name="Image 8"/>
          <p:cNvPicPr>
            <a:picLocks noChangeAspect="1"/>
          </p:cNvPicPr>
          <p:nvPr/>
        </p:nvPicPr>
        <p:blipFill>
          <a:blip r:embed="rId5"/>
          <a:stretch>
            <a:fillRect/>
          </a:stretch>
        </p:blipFill>
        <p:spPr>
          <a:xfrm rot="5400000">
            <a:off x="7669894" y="1095650"/>
            <a:ext cx="2272211" cy="3474284"/>
          </a:xfrm>
          <a:prstGeom prst="rect">
            <a:avLst/>
          </a:prstGeom>
        </p:spPr>
      </p:pic>
    </p:spTree>
    <p:extLst>
      <p:ext uri="{BB962C8B-B14F-4D97-AF65-F5344CB8AC3E}">
        <p14:creationId xmlns:p14="http://schemas.microsoft.com/office/powerpoint/2010/main" val="509780863"/>
      </p:ext>
    </p:extLst>
  </p:cSld>
  <p:clrMapOvr>
    <a:masterClrMapping/>
  </p:clrMapOvr>
  <p:transition spd="med"/>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35723"/>
            <a:ext cx="6704945" cy="1097280"/>
          </a:xfrm>
        </p:spPr>
        <p:txBody>
          <a:bodyPr/>
          <a:lstStyle/>
          <a:p>
            <a:r>
              <a:rPr lang="en-US" dirty="0"/>
              <a:t>Research in the Laboratory</a:t>
            </a:r>
          </a:p>
        </p:txBody>
      </p:sp>
      <p:sp>
        <p:nvSpPr>
          <p:cNvPr id="5" name="Rectangle 4"/>
          <p:cNvSpPr/>
          <p:nvPr/>
        </p:nvSpPr>
        <p:spPr>
          <a:xfrm>
            <a:off x="5656749" y="3862485"/>
            <a:ext cx="6196584" cy="3477875"/>
          </a:xfrm>
          <a:prstGeom prst="rect">
            <a:avLst/>
          </a:prstGeom>
        </p:spPr>
        <p:txBody>
          <a:bodyPr wrap="square">
            <a:spAutoFit/>
          </a:bodyPr>
          <a:lstStyle/>
          <a:p>
            <a:pPr marL="457200" indent="-457200" algn="ctr">
              <a:buFont typeface="+mj-lt"/>
              <a:buAutoNum type="alphaLcParenR" startAt="2"/>
            </a:pPr>
            <a:r>
              <a:rPr lang="en-US" sz="2200" dirty="0"/>
              <a:t>Monitoring and Verification Procedures</a:t>
            </a:r>
          </a:p>
          <a:p>
            <a:pPr lvl="3" indent="-342900">
              <a:buFontTx/>
              <a:buChar char="-"/>
            </a:pPr>
            <a:r>
              <a:rPr lang="en-US" sz="2200" dirty="0"/>
              <a:t>Prior to transformation, during steps to regenerate plant or prior to transfer for further propagation: Confirm identity by documentation or diagnostic methods.</a:t>
            </a:r>
          </a:p>
          <a:p>
            <a:pPr lvl="3" indent="-342900">
              <a:buFontTx/>
              <a:buChar char="-"/>
            </a:pPr>
            <a:r>
              <a:rPr lang="en-US" sz="2200" dirty="0"/>
              <a:t>Appropriate processes and criteria for the selection of transformants</a:t>
            </a:r>
          </a:p>
          <a:p>
            <a:pPr lvl="1"/>
            <a:endParaRPr lang="en-US" sz="2200" dirty="0"/>
          </a:p>
          <a:p>
            <a:pPr lvl="1"/>
            <a:endParaRPr lang="en-US" sz="2200" dirty="0"/>
          </a:p>
          <a:p>
            <a:pPr lvl="1"/>
            <a:endParaRPr lang="en-US" sz="22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659" y="1587735"/>
            <a:ext cx="3126391" cy="2086526"/>
          </a:xfrm>
          <a:prstGeom prst="rect">
            <a:avLst/>
          </a:prstGeom>
        </p:spPr>
      </p:pic>
      <p:sp>
        <p:nvSpPr>
          <p:cNvPr id="9" name="TextBox 8"/>
          <p:cNvSpPr txBox="1"/>
          <p:nvPr/>
        </p:nvSpPr>
        <p:spPr>
          <a:xfrm>
            <a:off x="123091" y="937846"/>
            <a:ext cx="11961812"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Plant Transformation and Regeneration</a:t>
            </a:r>
          </a:p>
        </p:txBody>
      </p:sp>
      <p:sp>
        <p:nvSpPr>
          <p:cNvPr id="10" name="TextBox 9"/>
          <p:cNvSpPr txBox="1"/>
          <p:nvPr/>
        </p:nvSpPr>
        <p:spPr>
          <a:xfrm>
            <a:off x="332167" y="1732691"/>
            <a:ext cx="5725258" cy="769441"/>
          </a:xfrm>
          <a:prstGeom prst="rect">
            <a:avLst/>
          </a:prstGeom>
          <a:noFill/>
        </p:spPr>
        <p:txBody>
          <a:bodyPr wrap="square" rtlCol="0">
            <a:spAutoFit/>
          </a:bodyPr>
          <a:lstStyle/>
          <a:p>
            <a:pPr marL="285750" indent="-285750">
              <a:buFont typeface="Wingdings" panose="05000000000000000000" pitchFamily="2" charset="2"/>
              <a:buChar char="v"/>
            </a:pPr>
            <a:r>
              <a:rPr lang="en-US" sz="2200" b="1" dirty="0"/>
              <a:t>Establish and Implement:</a:t>
            </a:r>
          </a:p>
          <a:p>
            <a:endParaRPr lang="en-US" sz="2200" dirty="0"/>
          </a:p>
        </p:txBody>
      </p:sp>
      <p:sp>
        <p:nvSpPr>
          <p:cNvPr id="3" name="Rectangle 2"/>
          <p:cNvSpPr/>
          <p:nvPr/>
        </p:nvSpPr>
        <p:spPr>
          <a:xfrm>
            <a:off x="332167" y="1861937"/>
            <a:ext cx="5962307" cy="3139321"/>
          </a:xfrm>
          <a:prstGeom prst="rect">
            <a:avLst/>
          </a:prstGeom>
        </p:spPr>
        <p:txBody>
          <a:bodyPr wrap="square">
            <a:spAutoFit/>
          </a:bodyPr>
          <a:lstStyle/>
          <a:p>
            <a:endParaRPr lang="en-US" sz="2200" b="1" dirty="0"/>
          </a:p>
          <a:p>
            <a:pPr marL="457200" indent="-457200">
              <a:buFont typeface="+mj-lt"/>
              <a:buAutoNum type="alphaLcParenR"/>
            </a:pPr>
            <a:r>
              <a:rPr lang="en-US" sz="2200" dirty="0"/>
              <a:t>Preventive Measures</a:t>
            </a:r>
          </a:p>
          <a:p>
            <a:pPr lvl="1" indent="-342900">
              <a:buFontTx/>
              <a:buChar char="-"/>
            </a:pPr>
            <a:r>
              <a:rPr lang="en-US" sz="2200" dirty="0"/>
              <a:t>Labeling, tracking and disposition as part of an inventory system</a:t>
            </a:r>
          </a:p>
          <a:p>
            <a:pPr lvl="1" indent="-342900">
              <a:buFontTx/>
              <a:buChar char="-"/>
            </a:pPr>
            <a:r>
              <a:rPr lang="en-US" sz="2200" dirty="0"/>
              <a:t>Procedures to record identification labels of host material and transformants and to retrieve the information</a:t>
            </a:r>
          </a:p>
          <a:p>
            <a:pPr lvl="1" indent="-342900">
              <a:buFontTx/>
              <a:buChar char="-"/>
            </a:pPr>
            <a:r>
              <a:rPr lang="en-US" sz="2200" dirty="0"/>
              <a:t>Internal work processes and documentation for traceability </a:t>
            </a:r>
            <a:endParaRPr lang="en-US" dirty="0"/>
          </a:p>
        </p:txBody>
      </p:sp>
      <p:pic>
        <p:nvPicPr>
          <p:cNvPr id="4" name="Picture 3" descr="20170426-P42600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2233" y="4651769"/>
            <a:ext cx="2842470" cy="2029454"/>
          </a:xfrm>
          <a:prstGeom prst="rect">
            <a:avLst/>
          </a:prstGeom>
        </p:spPr>
      </p:pic>
    </p:spTree>
    <p:extLst>
      <p:ext uri="{BB962C8B-B14F-4D97-AF65-F5344CB8AC3E}">
        <p14:creationId xmlns:p14="http://schemas.microsoft.com/office/powerpoint/2010/main" val="103967285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30965"/>
            <a:ext cx="6704945" cy="1097280"/>
          </a:xfrm>
        </p:spPr>
        <p:txBody>
          <a:bodyPr/>
          <a:lstStyle/>
          <a:p>
            <a:r>
              <a:rPr lang="en-US" dirty="0"/>
              <a:t>Research in the Laboratory</a:t>
            </a:r>
          </a:p>
        </p:txBody>
      </p:sp>
      <p:sp>
        <p:nvSpPr>
          <p:cNvPr id="4" name="Rectangle 3"/>
          <p:cNvSpPr/>
          <p:nvPr/>
        </p:nvSpPr>
        <p:spPr>
          <a:xfrm>
            <a:off x="5939328" y="2028762"/>
            <a:ext cx="6008555" cy="1107996"/>
          </a:xfrm>
          <a:prstGeom prst="rect">
            <a:avLst/>
          </a:prstGeom>
        </p:spPr>
        <p:txBody>
          <a:bodyPr wrap="square">
            <a:spAutoFit/>
          </a:bodyPr>
          <a:lstStyle/>
          <a:p>
            <a:pPr marL="457200" indent="-457200">
              <a:buFont typeface="+mj-lt"/>
              <a:buAutoNum type="alphaLcParenR" startAt="4"/>
            </a:pPr>
            <a:r>
              <a:rPr lang="en-US" sz="2200" dirty="0"/>
              <a:t>Incident Escalation and Response Procedures</a:t>
            </a:r>
          </a:p>
          <a:p>
            <a:pPr marL="800100" lvl="1" indent="-342900">
              <a:buFontTx/>
              <a:buChar char="-"/>
            </a:pPr>
            <a:r>
              <a:rPr lang="en-US" sz="2200" dirty="0"/>
              <a:t>Documentation to ensure personnel training to report and escalate any incident</a:t>
            </a:r>
          </a:p>
        </p:txBody>
      </p:sp>
      <p:sp>
        <p:nvSpPr>
          <p:cNvPr id="5" name="Rectangle 4"/>
          <p:cNvSpPr/>
          <p:nvPr/>
        </p:nvSpPr>
        <p:spPr>
          <a:xfrm>
            <a:off x="244116" y="1929580"/>
            <a:ext cx="5695949" cy="2462213"/>
          </a:xfrm>
          <a:prstGeom prst="rect">
            <a:avLst/>
          </a:prstGeom>
        </p:spPr>
        <p:txBody>
          <a:bodyPr wrap="square">
            <a:spAutoFit/>
          </a:bodyPr>
          <a:lstStyle/>
          <a:p>
            <a:pPr marL="457200" indent="-457200">
              <a:buFont typeface="+mj-lt"/>
              <a:buAutoNum type="alphaLcParenR" startAt="3"/>
            </a:pPr>
            <a:r>
              <a:rPr lang="en-US" sz="2200" dirty="0"/>
              <a:t>Corrective Measures</a:t>
            </a:r>
          </a:p>
          <a:p>
            <a:pPr marL="685800" lvl="1" indent="-228600">
              <a:buFontTx/>
              <a:buChar char="-"/>
            </a:pPr>
            <a:r>
              <a:rPr lang="en-US" sz="2200" dirty="0"/>
              <a:t>If material or transformant is misidentified, review and determine disposition</a:t>
            </a:r>
          </a:p>
          <a:p>
            <a:pPr marL="685800" lvl="1" indent="-228600">
              <a:buFontTx/>
              <a:buChar char="-"/>
            </a:pPr>
            <a:r>
              <a:rPr lang="en-US" sz="2200" dirty="0"/>
              <a:t>Incorporate corrective measures into work processes and train personnel</a:t>
            </a:r>
          </a:p>
          <a:p>
            <a:pPr marL="457200" indent="-457200">
              <a:buFont typeface="+mj-lt"/>
              <a:buAutoNum type="alphaLcParenR" startAt="3"/>
            </a:pPr>
            <a:endParaRPr lang="en-US" sz="2200" dirty="0"/>
          </a:p>
        </p:txBody>
      </p:sp>
      <p:sp>
        <p:nvSpPr>
          <p:cNvPr id="9" name="TextBox 8"/>
          <p:cNvSpPr txBox="1"/>
          <p:nvPr/>
        </p:nvSpPr>
        <p:spPr>
          <a:xfrm>
            <a:off x="543656" y="1498693"/>
            <a:ext cx="11104690" cy="430887"/>
          </a:xfrm>
          <a:prstGeom prst="rect">
            <a:avLst/>
          </a:prstGeom>
          <a:noFill/>
        </p:spPr>
        <p:txBody>
          <a:bodyPr wrap="square" rtlCol="0">
            <a:spAutoFit/>
          </a:bodyPr>
          <a:lstStyle/>
          <a:p>
            <a:pPr marL="457200" indent="-457200">
              <a:buFont typeface="Wingdings" panose="05000000000000000000" pitchFamily="2" charset="2"/>
              <a:buChar char="v"/>
            </a:pPr>
            <a:r>
              <a:rPr lang="en-US" sz="2200" b="1" dirty="0"/>
              <a:t>Establish and Implement:</a:t>
            </a:r>
            <a:endParaRPr lang="en-US" sz="2200" dirty="0"/>
          </a:p>
        </p:txBody>
      </p:sp>
      <p:sp>
        <p:nvSpPr>
          <p:cNvPr id="10" name="TextBox 9"/>
          <p:cNvSpPr txBox="1"/>
          <p:nvPr/>
        </p:nvSpPr>
        <p:spPr>
          <a:xfrm>
            <a:off x="123091" y="937846"/>
            <a:ext cx="11961812"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Plant Transformation and Regeneration</a:t>
            </a:r>
          </a:p>
        </p:txBody>
      </p:sp>
      <p:pic>
        <p:nvPicPr>
          <p:cNvPr id="3" name="Image 2"/>
          <p:cNvPicPr>
            <a:picLocks noChangeAspect="1"/>
          </p:cNvPicPr>
          <p:nvPr/>
        </p:nvPicPr>
        <p:blipFill>
          <a:blip r:embed="rId3"/>
          <a:stretch>
            <a:fillRect/>
          </a:stretch>
        </p:blipFill>
        <p:spPr>
          <a:xfrm>
            <a:off x="7379079" y="3429000"/>
            <a:ext cx="1930983" cy="29073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842" y="4032704"/>
            <a:ext cx="3851081" cy="2567387"/>
          </a:xfrm>
          <a:prstGeom prst="rect">
            <a:avLst/>
          </a:prstGeom>
        </p:spPr>
      </p:pic>
    </p:spTree>
    <p:extLst>
      <p:ext uri="{BB962C8B-B14F-4D97-AF65-F5344CB8AC3E}">
        <p14:creationId xmlns:p14="http://schemas.microsoft.com/office/powerpoint/2010/main" val="34222429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31749"/>
            <a:ext cx="6704945" cy="1097280"/>
          </a:xfrm>
        </p:spPr>
        <p:txBody>
          <a:bodyPr/>
          <a:lstStyle/>
          <a:p>
            <a:r>
              <a:rPr lang="en-US" dirty="0"/>
              <a:t>Research in the Laboratory</a:t>
            </a:r>
          </a:p>
        </p:txBody>
      </p:sp>
      <p:sp>
        <p:nvSpPr>
          <p:cNvPr id="6" name="TextBox 5"/>
          <p:cNvSpPr txBox="1"/>
          <p:nvPr/>
        </p:nvSpPr>
        <p:spPr>
          <a:xfrm>
            <a:off x="545131" y="1652955"/>
            <a:ext cx="11104690" cy="430887"/>
          </a:xfrm>
          <a:prstGeom prst="rect">
            <a:avLst/>
          </a:prstGeom>
          <a:noFill/>
        </p:spPr>
        <p:txBody>
          <a:bodyPr wrap="square" rtlCol="0">
            <a:spAutoFit/>
          </a:bodyPr>
          <a:lstStyle/>
          <a:p>
            <a:pPr marL="457200" indent="-457200">
              <a:buFont typeface="Wingdings" panose="05000000000000000000" pitchFamily="2" charset="2"/>
              <a:buChar char="v"/>
            </a:pPr>
            <a:r>
              <a:rPr lang="en-US" sz="2200" b="1" dirty="0"/>
              <a:t>Establish and Implement:</a:t>
            </a:r>
            <a:endParaRPr lang="en-US" sz="2200" dirty="0"/>
          </a:p>
        </p:txBody>
      </p:sp>
      <p:sp>
        <p:nvSpPr>
          <p:cNvPr id="7" name="TextBox 6"/>
          <p:cNvSpPr txBox="1"/>
          <p:nvPr/>
        </p:nvSpPr>
        <p:spPr>
          <a:xfrm>
            <a:off x="123091" y="937846"/>
            <a:ext cx="11961812"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Plant Transformation and Regeneration</a:t>
            </a:r>
          </a:p>
        </p:txBody>
      </p:sp>
      <p:sp>
        <p:nvSpPr>
          <p:cNvPr id="8" name="Rectangle 7"/>
          <p:cNvSpPr/>
          <p:nvPr/>
        </p:nvSpPr>
        <p:spPr>
          <a:xfrm>
            <a:off x="1134419" y="2132603"/>
            <a:ext cx="9122898" cy="430887"/>
          </a:xfrm>
          <a:prstGeom prst="rect">
            <a:avLst/>
          </a:prstGeom>
        </p:spPr>
        <p:txBody>
          <a:bodyPr wrap="square">
            <a:spAutoFit/>
          </a:bodyPr>
          <a:lstStyle/>
          <a:p>
            <a:pPr marL="457200" indent="-457200">
              <a:buFont typeface="+mj-lt"/>
              <a:buAutoNum type="alphaLcParenR" startAt="5"/>
            </a:pPr>
            <a:r>
              <a:rPr lang="en-US" sz="2200" dirty="0"/>
              <a:t>Record keeping and documentation procedures</a:t>
            </a:r>
          </a:p>
        </p:txBody>
      </p:sp>
      <p:sp>
        <p:nvSpPr>
          <p:cNvPr id="3" name="Rectangle 2"/>
          <p:cNvSpPr/>
          <p:nvPr/>
        </p:nvSpPr>
        <p:spPr>
          <a:xfrm>
            <a:off x="1059711" y="2612251"/>
            <a:ext cx="7871638" cy="1446550"/>
          </a:xfrm>
          <a:prstGeom prst="rect">
            <a:avLst/>
          </a:prstGeom>
        </p:spPr>
        <p:txBody>
          <a:bodyPr wrap="square">
            <a:spAutoFit/>
          </a:bodyPr>
          <a:lstStyle/>
          <a:p>
            <a:pPr marL="800100" lvl="1" indent="-342900">
              <a:buFontTx/>
              <a:buChar char="-"/>
            </a:pPr>
            <a:r>
              <a:rPr lang="en-US" sz="2200" dirty="0"/>
              <a:t>Documentation of transformation, regeneration, identity and traceability, should be secure, accessible and retained</a:t>
            </a:r>
          </a:p>
          <a:p>
            <a:pPr marL="742950" lvl="1" indent="-285750">
              <a:buFontTx/>
              <a:buChar char="-"/>
            </a:pPr>
            <a:r>
              <a:rPr lang="en-US" sz="2200" dirty="0"/>
              <a:t>Procedures for the retention of documentation related to non-conformities and follow up</a:t>
            </a:r>
            <a:endParaRPr lang="en-US" dirty="0"/>
          </a:p>
        </p:txBody>
      </p:sp>
      <p:pic>
        <p:nvPicPr>
          <p:cNvPr id="4" name="Picture 3" descr="_DSC009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5136" y="1627099"/>
            <a:ext cx="2704900" cy="4057350"/>
          </a:xfrm>
          <a:prstGeom prst="rect">
            <a:avLst/>
          </a:prstGeom>
        </p:spPr>
      </p:pic>
    </p:spTree>
    <p:extLst>
      <p:ext uri="{BB962C8B-B14F-4D97-AF65-F5344CB8AC3E}">
        <p14:creationId xmlns:p14="http://schemas.microsoft.com/office/powerpoint/2010/main" val="28118204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30001"/>
            <a:ext cx="6704945" cy="1097280"/>
          </a:xfrm>
        </p:spPr>
        <p:txBody>
          <a:bodyPr/>
          <a:lstStyle/>
          <a:p>
            <a:r>
              <a:rPr lang="en-US" dirty="0"/>
              <a:t>Research in the Laboratory</a:t>
            </a:r>
          </a:p>
        </p:txBody>
      </p:sp>
      <p:sp>
        <p:nvSpPr>
          <p:cNvPr id="3" name="TextBox 2"/>
          <p:cNvSpPr txBox="1"/>
          <p:nvPr/>
        </p:nvSpPr>
        <p:spPr>
          <a:xfrm>
            <a:off x="228601" y="1173480"/>
            <a:ext cx="11961812" cy="584775"/>
          </a:xfrm>
          <a:prstGeom prst="rect">
            <a:avLst/>
          </a:prstGeom>
          <a:noFill/>
        </p:spPr>
        <p:txBody>
          <a:bodyPr wrap="square" rtlCol="0">
            <a:spAutoFit/>
          </a:bodyPr>
          <a:lstStyle/>
          <a:p>
            <a:r>
              <a:rPr lang="en-US" sz="3200" b="1" dirty="0"/>
              <a:t>	Examples of what could go wrong?</a:t>
            </a:r>
          </a:p>
        </p:txBody>
      </p:sp>
      <p:grpSp>
        <p:nvGrpSpPr>
          <p:cNvPr id="10" name="Groupe 9"/>
          <p:cNvGrpSpPr/>
          <p:nvPr/>
        </p:nvGrpSpPr>
        <p:grpSpPr>
          <a:xfrm>
            <a:off x="1567751" y="2067755"/>
            <a:ext cx="9712112" cy="3484085"/>
            <a:chOff x="1110551" y="1972062"/>
            <a:chExt cx="9712112" cy="3484085"/>
          </a:xfrm>
        </p:grpSpPr>
        <p:sp>
          <p:nvSpPr>
            <p:cNvPr id="4" name="Rectangle : coins arrondis 3"/>
            <p:cNvSpPr/>
            <p:nvPr/>
          </p:nvSpPr>
          <p:spPr>
            <a:xfrm>
              <a:off x="1603229" y="1972062"/>
              <a:ext cx="3566648" cy="1140302"/>
            </a:xfrm>
            <a:prstGeom prst="roundRect">
              <a:avLst/>
            </a:prstGeom>
            <a:ln w="38100">
              <a:solidFill>
                <a:srgbClr val="336600"/>
              </a:solidFill>
            </a:ln>
          </p:spPr>
          <p:txBody>
            <a:bodyPr wrap="square" anchor="ctr">
              <a:noAutofit/>
            </a:bodyPr>
            <a:lstStyle/>
            <a:p>
              <a:pPr algn="ctr"/>
              <a:r>
                <a:rPr lang="en-US" dirty="0"/>
                <a:t>Loss of information (the database is out of order, with no backup)</a:t>
              </a:r>
            </a:p>
          </p:txBody>
        </p:sp>
        <p:sp>
          <p:nvSpPr>
            <p:cNvPr id="5" name="Rectangle : coins arrondis 4"/>
            <p:cNvSpPr/>
            <p:nvPr/>
          </p:nvSpPr>
          <p:spPr>
            <a:xfrm>
              <a:off x="7041950" y="4315845"/>
              <a:ext cx="3780713" cy="1140302"/>
            </a:xfrm>
            <a:prstGeom prst="roundRect">
              <a:avLst/>
            </a:prstGeom>
            <a:ln w="38100">
              <a:solidFill>
                <a:srgbClr val="336600"/>
              </a:solidFill>
            </a:ln>
          </p:spPr>
          <p:txBody>
            <a:bodyPr wrap="square" anchor="ctr">
              <a:noAutofit/>
            </a:bodyPr>
            <a:lstStyle/>
            <a:p>
              <a:pPr algn="ctr"/>
              <a:r>
                <a:rPr lang="en-US" dirty="0"/>
                <a:t>Identity control has not been performed at a critical control point</a:t>
              </a:r>
            </a:p>
          </p:txBody>
        </p:sp>
        <p:sp>
          <p:nvSpPr>
            <p:cNvPr id="6" name="Rectangle : coins arrondis 5"/>
            <p:cNvSpPr/>
            <p:nvPr/>
          </p:nvSpPr>
          <p:spPr>
            <a:xfrm>
              <a:off x="6209507" y="1972062"/>
              <a:ext cx="4106801" cy="1140302"/>
            </a:xfrm>
            <a:prstGeom prst="roundRect">
              <a:avLst/>
            </a:prstGeom>
            <a:ln w="38100">
              <a:solidFill>
                <a:srgbClr val="336600"/>
              </a:solidFill>
            </a:ln>
          </p:spPr>
          <p:txBody>
            <a:bodyPr wrap="square" anchor="ctr">
              <a:noAutofit/>
            </a:bodyPr>
            <a:lstStyle/>
            <a:p>
              <a:pPr algn="ctr"/>
              <a:r>
                <a:rPr lang="en-US" dirty="0"/>
                <a:t>The final host plant reveals it doesn't contain the intended construct</a:t>
              </a:r>
            </a:p>
          </p:txBody>
        </p:sp>
        <p:sp>
          <p:nvSpPr>
            <p:cNvPr id="7" name="Rectangle : coins arrondis 6"/>
            <p:cNvSpPr/>
            <p:nvPr/>
          </p:nvSpPr>
          <p:spPr>
            <a:xfrm>
              <a:off x="1110551" y="4315845"/>
              <a:ext cx="2894633" cy="895952"/>
            </a:xfrm>
            <a:prstGeom prst="roundRect">
              <a:avLst/>
            </a:prstGeom>
            <a:ln w="38100">
              <a:solidFill>
                <a:srgbClr val="336600"/>
              </a:solidFill>
            </a:ln>
          </p:spPr>
          <p:txBody>
            <a:bodyPr wrap="none" anchor="ctr">
              <a:noAutofit/>
            </a:bodyPr>
            <a:lstStyle/>
            <a:p>
              <a:pPr algn="ctr"/>
              <a:r>
                <a:rPr lang="en-US" dirty="0"/>
                <a:t>Loss of traceability</a:t>
              </a:r>
            </a:p>
            <a:p>
              <a:pPr algn="ctr"/>
              <a:r>
                <a:rPr lang="en-US" dirty="0"/>
                <a:t>(e.g. a label is missing)</a:t>
              </a:r>
            </a:p>
          </p:txBody>
        </p:sp>
      </p:grpSp>
      <p:pic>
        <p:nvPicPr>
          <p:cNvPr id="14" name="Image 13"/>
          <p:cNvPicPr>
            <a:picLocks noChangeAspect="1"/>
          </p:cNvPicPr>
          <p:nvPr/>
        </p:nvPicPr>
        <p:blipFill>
          <a:blip r:embed="rId2">
            <a:duotone>
              <a:prstClr val="black"/>
              <a:srgbClr val="336600">
                <a:tint val="45000"/>
                <a:satMod val="400000"/>
              </a:srgbClr>
            </a:duotone>
            <a:extLst>
              <a:ext uri="{28A0092B-C50C-407E-A947-70E740481C1C}">
                <a14:useLocalDpi xmlns:a14="http://schemas.microsoft.com/office/drawing/2010/main" val="0"/>
              </a:ext>
            </a:extLst>
          </a:blip>
          <a:stretch>
            <a:fillRect/>
          </a:stretch>
        </p:blipFill>
        <p:spPr>
          <a:xfrm>
            <a:off x="5367811" y="3633602"/>
            <a:ext cx="1225912" cy="1225912"/>
          </a:xfrm>
          <a:prstGeom prst="rect">
            <a:avLst/>
          </a:prstGeom>
        </p:spPr>
      </p:pic>
      <p:sp>
        <p:nvSpPr>
          <p:cNvPr id="8" name="Rectangle 7">
            <a:extLst>
              <a:ext uri="{FF2B5EF4-FFF2-40B4-BE49-F238E27FC236}">
                <a16:creationId xmlns:a16="http://schemas.microsoft.com/office/drawing/2014/main" id="{E909C446-4E9E-4AEA-A3A0-7ECE6E747612}"/>
              </a:ext>
            </a:extLst>
          </p:cNvPr>
          <p:cNvSpPr/>
          <p:nvPr/>
        </p:nvSpPr>
        <p:spPr>
          <a:xfrm>
            <a:off x="4943143" y="5499854"/>
            <a:ext cx="2075247" cy="369332"/>
          </a:xfrm>
          <a:prstGeom prst="rect">
            <a:avLst/>
          </a:prstGeom>
        </p:spPr>
        <p:txBody>
          <a:bodyPr wrap="none">
            <a:spAutoFit/>
          </a:bodyPr>
          <a:lstStyle/>
          <a:p>
            <a:pPr algn="ctr"/>
            <a:r>
              <a:rPr lang="en-US" dirty="0"/>
              <a:t>Loss of containment</a:t>
            </a:r>
          </a:p>
        </p:txBody>
      </p:sp>
      <p:sp>
        <p:nvSpPr>
          <p:cNvPr id="11" name="Rectangle : coins arrondis 6">
            <a:extLst>
              <a:ext uri="{FF2B5EF4-FFF2-40B4-BE49-F238E27FC236}">
                <a16:creationId xmlns:a16="http://schemas.microsoft.com/office/drawing/2014/main" id="{2A928244-1135-420D-B958-C53936EC0EEF}"/>
              </a:ext>
            </a:extLst>
          </p:cNvPr>
          <p:cNvSpPr/>
          <p:nvPr/>
        </p:nvSpPr>
        <p:spPr>
          <a:xfrm>
            <a:off x="4792337" y="5499854"/>
            <a:ext cx="2368627" cy="369332"/>
          </a:xfrm>
          <a:prstGeom prst="roundRect">
            <a:avLst/>
          </a:prstGeom>
          <a:ln w="38100">
            <a:solidFill>
              <a:srgbClr val="336600"/>
            </a:solidFill>
          </a:ln>
        </p:spPr>
        <p:txBody>
          <a:bodyPr wrap="none" anchor="ctr">
            <a:noAutofit/>
          </a:bodyPr>
          <a:lstStyle/>
          <a:p>
            <a:pPr algn="ctr"/>
            <a:endParaRPr lang="en-US" dirty="0"/>
          </a:p>
        </p:txBody>
      </p:sp>
    </p:spTree>
    <p:extLst>
      <p:ext uri="{BB962C8B-B14F-4D97-AF65-F5344CB8AC3E}">
        <p14:creationId xmlns:p14="http://schemas.microsoft.com/office/powerpoint/2010/main" val="13456765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0"/>
            <a:ext cx="6704945" cy="1097280"/>
          </a:xfrm>
        </p:spPr>
        <p:txBody>
          <a:bodyPr/>
          <a:lstStyle/>
          <a:p>
            <a:r>
              <a:rPr lang="en-US" dirty="0">
                <a:solidFill>
                  <a:srgbClr val="536D3A"/>
                </a:solidFill>
              </a:rPr>
              <a:t>Disclaimer</a:t>
            </a:r>
          </a:p>
        </p:txBody>
      </p:sp>
      <p:sp>
        <p:nvSpPr>
          <p:cNvPr id="3" name="TextBox 2"/>
          <p:cNvSpPr txBox="1"/>
          <p:nvPr/>
        </p:nvSpPr>
        <p:spPr>
          <a:xfrm>
            <a:off x="271319" y="1071880"/>
            <a:ext cx="11649363" cy="4708981"/>
          </a:xfrm>
          <a:prstGeom prst="rect">
            <a:avLst/>
          </a:prstGeom>
          <a:noFill/>
        </p:spPr>
        <p:txBody>
          <a:bodyPr wrap="square" rtlCol="0">
            <a:spAutoFit/>
          </a:bodyPr>
          <a:lstStyle/>
          <a:p>
            <a:pPr marL="320040" marR="0" lvl="0" indent="-320040" algn="just" defTabSz="914400" rtl="0" eaLnBrk="1" fontAlgn="auto" latinLnBrk="0" hangingPunct="1">
              <a:lnSpc>
                <a:spcPct val="90000"/>
              </a:lnSpc>
              <a:spcBef>
                <a:spcPts val="600"/>
              </a:spcBef>
              <a:spcAft>
                <a:spcPts val="600"/>
              </a:spcAft>
              <a:buClr>
                <a:srgbClr val="B2B2B2"/>
              </a:buClr>
              <a:buSzPct val="90000"/>
              <a:buFont typeface="Wingdings" panose="05000000000000000000" pitchFamily="2" charset="2"/>
              <a:buChar char="§"/>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It is the responsibility of any user of this information to consider that user’s specific circumstances (1) when developing a stewardship program specific to its organization, and (2) in meeting any applicable legal requirements.  This </a:t>
            </a:r>
            <a:r>
              <a:rPr lang="en-US" sz="2000" i="1" dirty="0">
                <a:solidFill>
                  <a:prstClr val="black"/>
                </a:solidFill>
                <a:latin typeface="Calibri"/>
              </a:rPr>
              <a:t>PowerPoint presentation</a:t>
            </a:r>
            <a:r>
              <a:rPr kumimoji="0" lang="en-US" sz="2000" b="0" i="1" u="none" strike="noStrike" kern="1200" cap="none" spc="0" normalizeH="0" baseline="0" noProof="0" dirty="0">
                <a:ln>
                  <a:noFill/>
                </a:ln>
                <a:solidFill>
                  <a:prstClr val="black"/>
                </a:solidFill>
                <a:effectLst/>
                <a:uLnTx/>
                <a:uFillTx/>
                <a:latin typeface="Calibri"/>
                <a:ea typeface="+mn-ea"/>
                <a:cs typeface="+mn-cs"/>
              </a:rPr>
              <a:t> is not, and should not be used as, a substitute for (1) a user’s own individual understanding of its legal requirements, (2) consultation by a user with its legal counsel and other advisors, or (3) direct contact with appropriate regulatory agencies.</a:t>
            </a:r>
          </a:p>
          <a:p>
            <a:pPr marL="320040" marR="0" lvl="0" indent="-320040" algn="just" defTabSz="914400" rtl="0" eaLnBrk="1" fontAlgn="auto" latinLnBrk="0" hangingPunct="1">
              <a:lnSpc>
                <a:spcPct val="90000"/>
              </a:lnSpc>
              <a:spcBef>
                <a:spcPts val="600"/>
              </a:spcBef>
              <a:spcAft>
                <a:spcPts val="600"/>
              </a:spcAft>
              <a:buClr>
                <a:srgbClr val="B2B2B2"/>
              </a:buClr>
              <a:buSzPct val="90000"/>
              <a:buFont typeface="Wingdings" panose="05000000000000000000" pitchFamily="2" charset="2"/>
              <a:buChar char="§"/>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The information provided does not define or create legal rights or obligations, and Excellence Through Stewardship® (ETS) specifically disclaims any such rights or obligations. ETS and its members (including the speaker(s) &amp; their organization(s) if applicable) do not make any warranties or representations, either express or implied, with respect to the accuracy or completeness of the information contained herein, or the sufficiency of the general procedures and processes contained herein to eliminate risk inherent in the referenced operations or processes; nor do they assume any liability of any kind whatsoever resulting from the use of or reliance upon any information, procedures, conclusions, or opinions contained. ETS assumes no responsibility to update this </a:t>
            </a:r>
            <a:r>
              <a:rPr lang="en-US" sz="2000" i="1" dirty="0">
                <a:solidFill>
                  <a:prstClr val="black"/>
                </a:solidFill>
                <a:latin typeface="Calibri"/>
              </a:rPr>
              <a:t>PowerPoint presentation</a:t>
            </a:r>
            <a:r>
              <a:rPr kumimoji="0" lang="en-US" sz="2000" b="0" i="1" u="none" strike="noStrike" kern="1200" cap="none" spc="0" normalizeH="0" baseline="0" noProof="0" dirty="0">
                <a:ln>
                  <a:noFill/>
                </a:ln>
                <a:solidFill>
                  <a:prstClr val="black"/>
                </a:solidFill>
                <a:effectLst/>
                <a:uLnTx/>
                <a:uFillTx/>
                <a:latin typeface="Calibri"/>
                <a:ea typeface="+mn-ea"/>
                <a:cs typeface="+mn-cs"/>
              </a:rPr>
              <a:t>.</a:t>
            </a:r>
            <a:endParaRPr kumimoji="0" lang="en-GB" sz="2000" b="0" i="1" u="none" strike="noStrike" kern="1200" cap="none" spc="0" normalizeH="0" baseline="0" noProof="0" dirty="0">
              <a:ln>
                <a:noFill/>
              </a:ln>
              <a:solidFill>
                <a:prstClr val="black"/>
              </a:solidFill>
              <a:effectLst/>
              <a:uLnTx/>
              <a:uFillTx/>
              <a:latin typeface="Calibri"/>
              <a:ea typeface="+mn-ea"/>
              <a:cs typeface="+mn-cs"/>
            </a:endParaRPr>
          </a:p>
          <a:p>
            <a:pPr marL="320040" marR="0" lvl="0" indent="-320040" algn="just" defTabSz="914400" rtl="0" eaLnBrk="1" fontAlgn="auto" latinLnBrk="0" hangingPunct="1">
              <a:lnSpc>
                <a:spcPct val="90000"/>
              </a:lnSpc>
              <a:spcBef>
                <a:spcPts val="600"/>
              </a:spcBef>
              <a:spcAft>
                <a:spcPts val="600"/>
              </a:spcAft>
              <a:buClr>
                <a:srgbClr val="B2B2B2"/>
              </a:buClr>
              <a:buSzPct val="90000"/>
              <a:buFont typeface="Wingdings" panose="05000000000000000000" pitchFamily="2" charset="2"/>
              <a:buChar char="§"/>
              <a:tabLst/>
              <a:defRPr/>
            </a:pPr>
            <a:r>
              <a:rPr kumimoji="0" lang="en-GB" sz="2000" b="0" i="1" u="none" strike="noStrike" kern="1200" cap="none" spc="0" normalizeH="0" baseline="0" noProof="0" dirty="0">
                <a:ln>
                  <a:noFill/>
                </a:ln>
                <a:solidFill>
                  <a:prstClr val="black"/>
                </a:solidFill>
                <a:effectLst/>
                <a:uLnTx/>
                <a:uFillTx/>
                <a:latin typeface="Calibri"/>
                <a:ea typeface="+mn-ea"/>
                <a:cs typeface="+mn-cs"/>
              </a:rPr>
              <a:t>Published July 2023</a:t>
            </a:r>
          </a:p>
          <a:p>
            <a:pPr marL="228600" marR="0" lvl="0" indent="-228600" algn="l" defTabSz="914400" rtl="0" eaLnBrk="1" fontAlgn="auto" latinLnBrk="0" hangingPunct="1">
              <a:lnSpc>
                <a:spcPct val="90000"/>
              </a:lnSpc>
              <a:spcBef>
                <a:spcPts val="600"/>
              </a:spcBef>
              <a:spcAft>
                <a:spcPts val="600"/>
              </a:spcAft>
              <a:buClr>
                <a:srgbClr val="B2B2B2"/>
              </a:buClr>
              <a:buSzPct val="90000"/>
              <a:buFont typeface="Wingdings" panose="05000000000000000000" pitchFamily="2" charset="2"/>
              <a:buChar char="§"/>
              <a:tabLst/>
              <a:defRPr/>
            </a:pPr>
            <a:r>
              <a:rPr kumimoji="0" lang="en-GB" sz="2000" b="0" i="1" u="none" strike="noStrike" kern="1200" cap="none" spc="0" normalizeH="0" baseline="0" noProof="0" dirty="0">
                <a:ln>
                  <a:noFill/>
                </a:ln>
                <a:solidFill>
                  <a:srgbClr val="000000"/>
                </a:solidFill>
                <a:effectLst/>
                <a:uLnTx/>
                <a:uFillTx/>
                <a:latin typeface="Calibri"/>
                <a:ea typeface="+mn-ea"/>
                <a:cs typeface="+mn-cs"/>
              </a:rPr>
              <a:t>© </a:t>
            </a:r>
            <a:r>
              <a:rPr lang="en-GB" sz="2000" i="1" dirty="0">
                <a:solidFill>
                  <a:srgbClr val="000000"/>
                </a:solidFill>
                <a:latin typeface="Calibri"/>
              </a:rPr>
              <a:t>2023 </a:t>
            </a:r>
            <a:r>
              <a:rPr kumimoji="0" lang="en-GB" sz="2000" b="0" i="1" u="none" strike="noStrike" kern="1200" cap="none" spc="0" normalizeH="0" baseline="0" noProof="0" dirty="0">
                <a:ln>
                  <a:noFill/>
                </a:ln>
                <a:solidFill>
                  <a:srgbClr val="000000"/>
                </a:solidFill>
                <a:effectLst/>
                <a:uLnTx/>
                <a:uFillTx/>
                <a:latin typeface="Calibri"/>
                <a:ea typeface="+mn-ea"/>
                <a:cs typeface="+mn-cs"/>
              </a:rPr>
              <a:t>Excellence Through Stewardship. </a:t>
            </a:r>
            <a:r>
              <a:rPr kumimoji="0" lang="en-GB" sz="2000" b="0" i="1" u="none" strike="noStrike" kern="1200" cap="none" spc="0" normalizeH="0" baseline="0" noProof="0" dirty="0">
                <a:ln>
                  <a:noFill/>
                </a:ln>
                <a:solidFill>
                  <a:prstClr val="black"/>
                </a:solidFill>
                <a:effectLst/>
                <a:uLnTx/>
                <a:uFillTx/>
                <a:latin typeface="Calibri"/>
                <a:ea typeface="+mn-ea"/>
                <a:cs typeface="+mn-cs"/>
              </a:rPr>
              <a:t>All Rights Reserved. </a:t>
            </a:r>
            <a:endParaRPr kumimoji="0" lang="en-US" sz="2000" b="0" i="1"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2844595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0"/>
            <a:ext cx="6704945" cy="1097280"/>
          </a:xfrm>
        </p:spPr>
        <p:txBody>
          <a:bodyPr/>
          <a:lstStyle/>
          <a:p>
            <a:r>
              <a:rPr lang="en-US" dirty="0"/>
              <a:t>Disclaimer</a:t>
            </a:r>
          </a:p>
        </p:txBody>
      </p:sp>
      <p:sp>
        <p:nvSpPr>
          <p:cNvPr id="3" name="TextBox 2"/>
          <p:cNvSpPr txBox="1"/>
          <p:nvPr/>
        </p:nvSpPr>
        <p:spPr>
          <a:xfrm>
            <a:off x="414483" y="1100052"/>
            <a:ext cx="11363035" cy="481978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All examples presented (“Examples”) are solely an educational tool and not required documentation that may provide guidance to assist users in developing and implementing their own organization-specific process.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 Examples included are flexible and their application will differ according to the size, nature and complexity of the organization and products involved. The Examples are representative and not exhaustive. It is the responsibility of any user of these Examples to consider that user’s specific circumstances (1) when developing a process specific to its organization, and (2) in meeting any applicable legal requirements.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These Examples are not, and should not be used as, a substitute for (1) a user’s own individual understanding of its legal requirements, (2) consultation by a user with its legal counsel and other advisors, or (3) direct contact with appropriate regulatory agencies.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 Examples do not define or create legal rights or obligations, and Excellence Through Stewardship (ETS) specifically disclaims any such rights or obligations. ETS and its members do not make any warranties or representations, either express or implied, with respect to the accuracy or completeness of the information contained in these Examples, or the sufficiency of the general procedures and processes contained herein to eliminate risk inherent in the referenced operations or processes; nor do they assume any liability of any kind whatsoever resulting from the use of or reliance upon any information, procedures, conclusions, or opinions contained in these Examples. ETS assumes no responsibility to update these Examples.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628020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218" y="0"/>
            <a:ext cx="9107564" cy="1097280"/>
          </a:xfrm>
        </p:spPr>
        <p:txBody>
          <a:bodyPr/>
          <a:lstStyle/>
          <a:p>
            <a:pPr lvl="0">
              <a:defRPr/>
            </a:pPr>
            <a:r>
              <a:rPr lang="en-US" dirty="0"/>
              <a:t>Maintaining Plant Product Integrity </a:t>
            </a:r>
          </a:p>
        </p:txBody>
      </p:sp>
      <p:grpSp>
        <p:nvGrpSpPr>
          <p:cNvPr id="30" name="Group 29"/>
          <p:cNvGrpSpPr/>
          <p:nvPr/>
        </p:nvGrpSpPr>
        <p:grpSpPr>
          <a:xfrm>
            <a:off x="4719898" y="2661026"/>
            <a:ext cx="2108842" cy="1725038"/>
            <a:chOff x="4755780" y="3098816"/>
            <a:chExt cx="2108842" cy="1725038"/>
          </a:xfrm>
        </p:grpSpPr>
        <p:pic>
          <p:nvPicPr>
            <p:cNvPr id="19" name="Picture 2" descr="Hybrid production field"/>
            <p:cNvPicPr>
              <a:picLocks noChangeArrowheads="1"/>
            </p:cNvPicPr>
            <p:nvPr/>
          </p:nvPicPr>
          <p:blipFill>
            <a:blip r:embed="rId2" cstate="print"/>
            <a:srcRect/>
            <a:stretch>
              <a:fillRect/>
            </a:stretch>
          </p:blipFill>
          <p:spPr bwMode="auto">
            <a:xfrm>
              <a:off x="5202038" y="3098816"/>
              <a:ext cx="1216326" cy="920648"/>
            </a:xfrm>
            <a:prstGeom prst="rect">
              <a:avLst/>
            </a:prstGeom>
            <a:ln>
              <a:noFill/>
            </a:ln>
            <a:effectLst/>
          </p:spPr>
        </p:pic>
        <p:sp>
          <p:nvSpPr>
            <p:cNvPr id="21" name="Rectangle 20"/>
            <p:cNvSpPr/>
            <p:nvPr/>
          </p:nvSpPr>
          <p:spPr>
            <a:xfrm>
              <a:off x="4755780" y="4054413"/>
              <a:ext cx="2108842" cy="769441"/>
            </a:xfrm>
            <a:prstGeom prst="rect">
              <a:avLst/>
            </a:prstGeom>
          </p:spPr>
          <p:txBody>
            <a:bodyPr wrap="square">
              <a:spAutoFit/>
            </a:bodyPr>
            <a:lstStyle/>
            <a:p>
              <a:pPr lvl="0" algn="ctr"/>
              <a:r>
                <a:rPr lang="en-CA" sz="2200" dirty="0">
                  <a:cs typeface="Helvetica" pitchFamily="34" charset="0"/>
                </a:rPr>
                <a:t>Confined </a:t>
              </a:r>
            </a:p>
            <a:p>
              <a:pPr lvl="0" algn="ctr"/>
              <a:r>
                <a:rPr lang="en-CA" sz="2200" dirty="0">
                  <a:cs typeface="Helvetica" pitchFamily="34" charset="0"/>
                </a:rPr>
                <a:t>Field Trials</a:t>
              </a:r>
            </a:p>
          </p:txBody>
        </p:sp>
      </p:grpSp>
      <p:grpSp>
        <p:nvGrpSpPr>
          <p:cNvPr id="31" name="Group 30"/>
          <p:cNvGrpSpPr/>
          <p:nvPr/>
        </p:nvGrpSpPr>
        <p:grpSpPr>
          <a:xfrm>
            <a:off x="9437122" y="2638507"/>
            <a:ext cx="2247090" cy="2062184"/>
            <a:chOff x="7677599" y="3038972"/>
            <a:chExt cx="2247090" cy="2062184"/>
          </a:xfrm>
        </p:grpSpPr>
        <p:pic>
          <p:nvPicPr>
            <p:cNvPr id="15" name="Picture 11" descr="Shoffner Farm Research Seed Storage"/>
            <p:cNvPicPr>
              <a:picLocks noChangeArrowheads="1"/>
            </p:cNvPicPr>
            <p:nvPr/>
          </p:nvPicPr>
          <p:blipFill>
            <a:blip r:embed="rId3" cstate="print"/>
            <a:srcRect/>
            <a:stretch>
              <a:fillRect/>
            </a:stretch>
          </p:blipFill>
          <p:spPr bwMode="auto">
            <a:xfrm>
              <a:off x="8118849" y="3038972"/>
              <a:ext cx="1216326" cy="920648"/>
            </a:xfrm>
            <a:prstGeom prst="rect">
              <a:avLst/>
            </a:prstGeom>
            <a:ln>
              <a:noFill/>
            </a:ln>
            <a:effectLst/>
          </p:spPr>
        </p:pic>
        <p:sp>
          <p:nvSpPr>
            <p:cNvPr id="22" name="Rectangle 21"/>
            <p:cNvSpPr/>
            <p:nvPr/>
          </p:nvSpPr>
          <p:spPr>
            <a:xfrm>
              <a:off x="7677599" y="3993160"/>
              <a:ext cx="2247090" cy="1107996"/>
            </a:xfrm>
            <a:prstGeom prst="rect">
              <a:avLst/>
            </a:prstGeom>
          </p:spPr>
          <p:txBody>
            <a:bodyPr wrap="square">
              <a:spAutoFit/>
            </a:bodyPr>
            <a:lstStyle/>
            <a:p>
              <a:pPr lvl="0" algn="ctr"/>
              <a:r>
                <a:rPr lang="en-CA" sz="2200" dirty="0">
                  <a:cs typeface="Helvetica" pitchFamily="34" charset="0"/>
                </a:rPr>
                <a:t>Commercial Plant and Seed Distribution </a:t>
              </a:r>
              <a:endParaRPr lang="en-US" sz="2200" dirty="0">
                <a:cs typeface="Helvetica" pitchFamily="34" charset="0"/>
              </a:endParaRPr>
            </a:p>
          </p:txBody>
        </p:sp>
      </p:grpSp>
      <p:sp>
        <p:nvSpPr>
          <p:cNvPr id="24" name="Title 1"/>
          <p:cNvSpPr txBox="1">
            <a:spLocks/>
          </p:cNvSpPr>
          <p:nvPr/>
        </p:nvSpPr>
        <p:spPr>
          <a:xfrm>
            <a:off x="2908621" y="1059675"/>
            <a:ext cx="6374762" cy="1298766"/>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3600" b="1" kern="1200" cap="none" baseline="0">
                <a:solidFill>
                  <a:srgbClr val="336600"/>
                </a:solidFill>
                <a:latin typeface="+mj-lt"/>
                <a:ea typeface="+mj-ea"/>
                <a:cs typeface="+mj-cs"/>
              </a:defRPr>
            </a:lvl1pPr>
          </a:lstStyle>
          <a:p>
            <a:pPr>
              <a:defRPr/>
            </a:pPr>
            <a:r>
              <a:rPr lang="en-US" sz="2800" dirty="0">
                <a:solidFill>
                  <a:schemeClr val="tx1"/>
                </a:solidFill>
                <a:latin typeface="Arial" panose="020B0604020202020204" pitchFamily="34" charset="0"/>
                <a:cs typeface="Arial" panose="020B0604020202020204" pitchFamily="34" charset="0"/>
              </a:rPr>
              <a:t>Activities: Module by Module</a:t>
            </a:r>
          </a:p>
        </p:txBody>
      </p:sp>
      <p:grpSp>
        <p:nvGrpSpPr>
          <p:cNvPr id="28" name="Group 27"/>
          <p:cNvGrpSpPr/>
          <p:nvPr/>
        </p:nvGrpSpPr>
        <p:grpSpPr>
          <a:xfrm>
            <a:off x="335776" y="2632570"/>
            <a:ext cx="1568086" cy="2054525"/>
            <a:chOff x="435604" y="2512867"/>
            <a:chExt cx="1568086" cy="2054525"/>
          </a:xfrm>
        </p:grpSpPr>
        <p:sp>
          <p:nvSpPr>
            <p:cNvPr id="16" name="Rectangle 15"/>
            <p:cNvSpPr/>
            <p:nvPr/>
          </p:nvSpPr>
          <p:spPr>
            <a:xfrm>
              <a:off x="435604" y="3459396"/>
              <a:ext cx="1568086" cy="1107996"/>
            </a:xfrm>
            <a:prstGeom prst="rect">
              <a:avLst/>
            </a:prstGeom>
          </p:spPr>
          <p:txBody>
            <a:bodyPr wrap="square">
              <a:spAutoFit/>
            </a:bodyPr>
            <a:lstStyle/>
            <a:p>
              <a:pPr lvl="0" algn="ctr"/>
              <a:r>
                <a:rPr lang="en-US" sz="2200" dirty="0"/>
                <a:t>Research in the </a:t>
              </a:r>
              <a:r>
                <a:rPr lang="en-CA" sz="2200" dirty="0">
                  <a:cs typeface="Helvetica" pitchFamily="34" charset="0"/>
                </a:rPr>
                <a:t>Laboratory </a:t>
              </a:r>
            </a:p>
          </p:txBody>
        </p:sp>
        <p:pic>
          <p:nvPicPr>
            <p:cNvPr id="25" name="Picture 13" descr="k5011-19"/>
            <p:cNvPicPr>
              <a:picLocks noChangeArrowheads="1"/>
            </p:cNvPicPr>
            <p:nvPr/>
          </p:nvPicPr>
          <p:blipFill>
            <a:blip r:embed="rId4" cstate="print"/>
            <a:srcRect/>
            <a:stretch>
              <a:fillRect/>
            </a:stretch>
          </p:blipFill>
          <p:spPr bwMode="auto">
            <a:xfrm>
              <a:off x="611484" y="2512867"/>
              <a:ext cx="1216326" cy="920648"/>
            </a:xfrm>
            <a:prstGeom prst="rect">
              <a:avLst/>
            </a:prstGeom>
            <a:ln>
              <a:noFill/>
            </a:ln>
            <a:effectLst/>
          </p:spPr>
        </p:pic>
      </p:grpSp>
      <p:grpSp>
        <p:nvGrpSpPr>
          <p:cNvPr id="29" name="Group 28"/>
          <p:cNvGrpSpPr/>
          <p:nvPr/>
        </p:nvGrpSpPr>
        <p:grpSpPr>
          <a:xfrm>
            <a:off x="2239638" y="2630821"/>
            <a:ext cx="2144484" cy="2058023"/>
            <a:chOff x="2085772" y="3128601"/>
            <a:chExt cx="2144484" cy="2058023"/>
          </a:xfrm>
        </p:grpSpPr>
        <p:sp>
          <p:nvSpPr>
            <p:cNvPr id="18" name="Rectangle 17"/>
            <p:cNvSpPr/>
            <p:nvPr/>
          </p:nvSpPr>
          <p:spPr>
            <a:xfrm>
              <a:off x="2085772" y="4078628"/>
              <a:ext cx="2144484" cy="1107996"/>
            </a:xfrm>
            <a:prstGeom prst="rect">
              <a:avLst/>
            </a:prstGeom>
          </p:spPr>
          <p:txBody>
            <a:bodyPr wrap="square">
              <a:spAutoFit/>
            </a:bodyPr>
            <a:lstStyle/>
            <a:p>
              <a:pPr lvl="0" algn="ctr"/>
              <a:r>
                <a:rPr lang="en-US" sz="2200" dirty="0"/>
                <a:t>Research in </a:t>
              </a:r>
              <a:r>
                <a:rPr lang="en-CA" sz="2200" dirty="0">
                  <a:cs typeface="Helvetica" pitchFamily="34" charset="0"/>
                </a:rPr>
                <a:t>Containment Facilities</a:t>
              </a:r>
            </a:p>
          </p:txBody>
        </p:sp>
        <p:pic>
          <p:nvPicPr>
            <p:cNvPr id="26" name="Picture 9" descr="greenhouse_l"/>
            <p:cNvPicPr>
              <a:picLocks noChangeArrowheads="1"/>
            </p:cNvPicPr>
            <p:nvPr/>
          </p:nvPicPr>
          <p:blipFill>
            <a:blip r:embed="rId5" cstate="print"/>
            <a:srcRect/>
            <a:stretch>
              <a:fillRect/>
            </a:stretch>
          </p:blipFill>
          <p:spPr bwMode="auto">
            <a:xfrm>
              <a:off x="2549851" y="3128601"/>
              <a:ext cx="1216326" cy="920648"/>
            </a:xfrm>
            <a:prstGeom prst="rect">
              <a:avLst/>
            </a:prstGeom>
            <a:ln>
              <a:noFill/>
            </a:ln>
            <a:effectLst/>
          </p:spPr>
        </p:pic>
      </p:grpSp>
      <p:grpSp>
        <p:nvGrpSpPr>
          <p:cNvPr id="33" name="Group 32"/>
          <p:cNvGrpSpPr/>
          <p:nvPr/>
        </p:nvGrpSpPr>
        <p:grpSpPr>
          <a:xfrm>
            <a:off x="7182337" y="2662018"/>
            <a:ext cx="2108842" cy="1708561"/>
            <a:chOff x="9981238" y="3066861"/>
            <a:chExt cx="2108842" cy="1708561"/>
          </a:xfrm>
        </p:grpSpPr>
        <p:sp>
          <p:nvSpPr>
            <p:cNvPr id="20" name="Rectangle 19"/>
            <p:cNvSpPr/>
            <p:nvPr/>
          </p:nvSpPr>
          <p:spPr>
            <a:xfrm>
              <a:off x="9981238" y="4005981"/>
              <a:ext cx="2108842" cy="769441"/>
            </a:xfrm>
            <a:prstGeom prst="rect">
              <a:avLst/>
            </a:prstGeom>
            <a:ln>
              <a:noFill/>
            </a:ln>
          </p:spPr>
          <p:txBody>
            <a:bodyPr wrap="square">
              <a:spAutoFit/>
            </a:bodyPr>
            <a:lstStyle/>
            <a:p>
              <a:pPr lvl="0" algn="ctr"/>
              <a:r>
                <a:rPr lang="en-CA" sz="2200" dirty="0">
                  <a:cs typeface="Helvetica" pitchFamily="34" charset="0"/>
                </a:rPr>
                <a:t>Plant and Seed Multiplication</a:t>
              </a:r>
            </a:p>
          </p:txBody>
        </p:sp>
        <p:pic>
          <p:nvPicPr>
            <p:cNvPr id="27" name="Picture 8" descr="http://reyntek.com/MOR/SC/corn_mill1.png"/>
            <p:cNvPicPr>
              <a:picLocks noChangeArrowheads="1"/>
            </p:cNvPicPr>
            <p:nvPr/>
          </p:nvPicPr>
          <p:blipFill>
            <a:blip r:embed="rId6" cstate="print"/>
            <a:srcRect/>
            <a:stretch>
              <a:fillRect/>
            </a:stretch>
          </p:blipFill>
          <p:spPr bwMode="auto">
            <a:xfrm>
              <a:off x="10427497" y="3066861"/>
              <a:ext cx="1216326" cy="920648"/>
            </a:xfrm>
            <a:prstGeom prst="rect">
              <a:avLst/>
            </a:prstGeom>
            <a:ln>
              <a:noFill/>
            </a:ln>
            <a:effectLst/>
          </p:spPr>
        </p:pic>
      </p:grpSp>
      <p:sp>
        <p:nvSpPr>
          <p:cNvPr id="34" name="Right Arrow 33"/>
          <p:cNvSpPr/>
          <p:nvPr/>
        </p:nvSpPr>
        <p:spPr>
          <a:xfrm>
            <a:off x="1903862" y="2927927"/>
            <a:ext cx="617665" cy="489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4234267" y="2927927"/>
            <a:ext cx="617665" cy="489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6676171" y="2927927"/>
            <a:ext cx="617665" cy="489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Arrow 36"/>
          <p:cNvSpPr/>
          <p:nvPr/>
        </p:nvSpPr>
        <p:spPr>
          <a:xfrm>
            <a:off x="9128290" y="2927927"/>
            <a:ext cx="617665" cy="489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622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29"/>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0"/>
            <a:ext cx="6704945" cy="1097280"/>
          </a:xfrm>
        </p:spPr>
        <p:txBody>
          <a:bodyPr/>
          <a:lstStyle/>
          <a:p>
            <a:r>
              <a:rPr lang="en-US" dirty="0"/>
              <a:t>Research in the Laboratory</a:t>
            </a:r>
          </a:p>
        </p:txBody>
      </p:sp>
      <p:sp>
        <p:nvSpPr>
          <p:cNvPr id="3" name="TextBox 2"/>
          <p:cNvSpPr txBox="1"/>
          <p:nvPr/>
        </p:nvSpPr>
        <p:spPr>
          <a:xfrm>
            <a:off x="5186415" y="1449927"/>
            <a:ext cx="7005585" cy="1446550"/>
          </a:xfrm>
          <a:prstGeom prst="rect">
            <a:avLst/>
          </a:prstGeom>
          <a:noFill/>
        </p:spPr>
        <p:txBody>
          <a:bodyPr wrap="square" rtlCol="0">
            <a:spAutoFit/>
          </a:bodyPr>
          <a:lstStyle/>
          <a:p>
            <a:r>
              <a:rPr lang="en-US" sz="2200" dirty="0"/>
              <a:t>Government regulations and guidance pertinent to working with recombinant-DNA molecules, microorganisms, and plants should be incorporated into standard operating procedures.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245" y="1449927"/>
            <a:ext cx="3315468" cy="21757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29" y="3813839"/>
            <a:ext cx="3306284" cy="2204189"/>
          </a:xfrm>
          <a:prstGeom prst="rect">
            <a:avLst/>
          </a:prstGeom>
        </p:spPr>
      </p:pic>
      <p:sp>
        <p:nvSpPr>
          <p:cNvPr id="7" name="Rectangle 6"/>
          <p:cNvSpPr/>
          <p:nvPr/>
        </p:nvSpPr>
        <p:spPr>
          <a:xfrm>
            <a:off x="5186415" y="4146492"/>
            <a:ext cx="5957941" cy="1107996"/>
          </a:xfrm>
          <a:prstGeom prst="rect">
            <a:avLst/>
          </a:prstGeom>
        </p:spPr>
        <p:txBody>
          <a:bodyPr wrap="square">
            <a:spAutoFit/>
          </a:bodyPr>
          <a:lstStyle/>
          <a:p>
            <a:r>
              <a:rPr lang="en-US" sz="2200" dirty="0"/>
              <a:t>Identify or confirm the identity of the coding and non-coding sequences that will be inserted into the host genome.</a:t>
            </a:r>
          </a:p>
        </p:txBody>
      </p:sp>
    </p:spTree>
    <p:extLst>
      <p:ext uri="{BB962C8B-B14F-4D97-AF65-F5344CB8AC3E}">
        <p14:creationId xmlns:p14="http://schemas.microsoft.com/office/powerpoint/2010/main" val="42599283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0"/>
            <a:ext cx="6704945" cy="1097280"/>
          </a:xfrm>
        </p:spPr>
        <p:txBody>
          <a:bodyPr/>
          <a:lstStyle/>
          <a:p>
            <a:r>
              <a:rPr lang="en-US" dirty="0"/>
              <a:t>Research in the Laboratory</a:t>
            </a:r>
          </a:p>
        </p:txBody>
      </p:sp>
      <p:sp>
        <p:nvSpPr>
          <p:cNvPr id="7" name="Rectangle 6"/>
          <p:cNvSpPr/>
          <p:nvPr/>
        </p:nvSpPr>
        <p:spPr>
          <a:xfrm>
            <a:off x="2139243" y="1097280"/>
            <a:ext cx="7913511" cy="461665"/>
          </a:xfrm>
          <a:prstGeom prst="rect">
            <a:avLst/>
          </a:prstGeom>
        </p:spPr>
        <p:txBody>
          <a:bodyPr wrap="square">
            <a:spAutoFit/>
          </a:bodyPr>
          <a:lstStyle/>
          <a:p>
            <a:pPr algn="ctr"/>
            <a:r>
              <a:rPr lang="en-US" sz="2400" b="1" u="sng" dirty="0">
                <a:latin typeface="Arial" panose="020B0604020202020204" pitchFamily="34" charset="0"/>
              </a:rPr>
              <a:t>Construct Development</a:t>
            </a:r>
          </a:p>
        </p:txBody>
      </p:sp>
      <p:sp>
        <p:nvSpPr>
          <p:cNvPr id="3" name="Rectangle 2"/>
          <p:cNvSpPr/>
          <p:nvPr/>
        </p:nvSpPr>
        <p:spPr>
          <a:xfrm>
            <a:off x="718457" y="1635145"/>
            <a:ext cx="6096000" cy="3416320"/>
          </a:xfrm>
          <a:prstGeom prst="rect">
            <a:avLst/>
          </a:prstGeom>
        </p:spPr>
        <p:txBody>
          <a:bodyPr>
            <a:spAutoFit/>
          </a:bodyPr>
          <a:lstStyle/>
          <a:p>
            <a:endParaRPr lang="en-US" sz="2400" b="1" u="sng" dirty="0">
              <a:latin typeface="Arial" panose="020B0604020202020204" pitchFamily="34" charset="0"/>
            </a:endParaRPr>
          </a:p>
          <a:p>
            <a:pPr marL="342900" indent="-342900">
              <a:buFont typeface="Wingdings" panose="05000000000000000000" pitchFamily="2" charset="2"/>
              <a:buChar char="v"/>
            </a:pPr>
            <a:r>
              <a:rPr lang="en-US" sz="2400" dirty="0"/>
              <a:t>Analyze Product Integrity Concerns</a:t>
            </a:r>
          </a:p>
          <a:p>
            <a:pPr marL="342900" indent="-342900">
              <a:buFont typeface="Wingdings" panose="05000000000000000000" pitchFamily="2" charset="2"/>
              <a:buChar char="v"/>
            </a:pPr>
            <a:r>
              <a:rPr lang="en-US" sz="2400" dirty="0"/>
              <a:t>Determine Critical Control Points</a:t>
            </a:r>
          </a:p>
          <a:p>
            <a:pPr marL="342900" indent="-342900">
              <a:buFont typeface="Wingdings" panose="05000000000000000000" pitchFamily="2" charset="2"/>
              <a:buChar char="v"/>
            </a:pPr>
            <a:r>
              <a:rPr lang="en-US" sz="2400" dirty="0"/>
              <a:t>Establish and Implement:</a:t>
            </a:r>
          </a:p>
          <a:p>
            <a:pPr marL="800100" lvl="1" indent="-342900">
              <a:buFont typeface="+mj-lt"/>
              <a:buAutoNum type="alphaLcParenR"/>
            </a:pPr>
            <a:r>
              <a:rPr lang="en-US" sz="2400" dirty="0"/>
              <a:t>Preventive Measures</a:t>
            </a:r>
          </a:p>
          <a:p>
            <a:pPr marL="800100" lvl="1" indent="-342900">
              <a:buFont typeface="+mj-lt"/>
              <a:buAutoNum type="alphaLcParenR"/>
            </a:pPr>
            <a:r>
              <a:rPr lang="en-US" sz="2400" dirty="0"/>
              <a:t>Monitoring and Verification Procedures</a:t>
            </a:r>
          </a:p>
          <a:p>
            <a:pPr marL="800100" lvl="1" indent="-342900">
              <a:buFont typeface="+mj-lt"/>
              <a:buAutoNum type="alphaLcParenR"/>
            </a:pPr>
            <a:r>
              <a:rPr lang="en-US" sz="2400" dirty="0"/>
              <a:t>Corrective Measures</a:t>
            </a:r>
          </a:p>
          <a:p>
            <a:pPr marL="800100" lvl="1" indent="-342900">
              <a:buFont typeface="+mj-lt"/>
              <a:buAutoNum type="alphaLcParenR"/>
            </a:pPr>
            <a:r>
              <a:rPr lang="en-US" sz="2400" dirty="0"/>
              <a:t>Record Keeping and Documentation Procedures</a:t>
            </a:r>
          </a:p>
        </p:txBody>
      </p:sp>
    </p:spTree>
    <p:extLst>
      <p:ext uri="{BB962C8B-B14F-4D97-AF65-F5344CB8AC3E}">
        <p14:creationId xmlns:p14="http://schemas.microsoft.com/office/powerpoint/2010/main" val="9216815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0"/>
            <a:ext cx="6704945" cy="1097280"/>
          </a:xfrm>
        </p:spPr>
        <p:txBody>
          <a:bodyPr/>
          <a:lstStyle/>
          <a:p>
            <a:r>
              <a:rPr lang="en-US" dirty="0"/>
              <a:t>Research in the Laboratory</a:t>
            </a:r>
          </a:p>
        </p:txBody>
      </p:sp>
      <p:sp>
        <p:nvSpPr>
          <p:cNvPr id="4" name="Rectangle 3"/>
          <p:cNvSpPr/>
          <p:nvPr/>
        </p:nvSpPr>
        <p:spPr>
          <a:xfrm>
            <a:off x="433325" y="1666178"/>
            <a:ext cx="5539288" cy="1785104"/>
          </a:xfrm>
          <a:prstGeom prst="rect">
            <a:avLst/>
          </a:prstGeom>
        </p:spPr>
        <p:txBody>
          <a:bodyPr wrap="square">
            <a:spAutoFit/>
          </a:bodyPr>
          <a:lstStyle/>
          <a:p>
            <a:pPr marL="285750" indent="-285750">
              <a:buFont typeface="Wingdings" panose="05000000000000000000" pitchFamily="2" charset="2"/>
              <a:buChar char="v"/>
            </a:pPr>
            <a:r>
              <a:rPr lang="en-US" sz="2200" b="1" dirty="0"/>
              <a:t>Analyze Product Integrity Concerns</a:t>
            </a:r>
            <a:endParaRPr lang="en-US" sz="2200" dirty="0"/>
          </a:p>
          <a:p>
            <a:pPr marL="742950" lvl="1" indent="-285750">
              <a:buFont typeface="Arial" panose="020B0604020202020204" pitchFamily="34" charset="0"/>
              <a:buChar char="•"/>
            </a:pPr>
            <a:r>
              <a:rPr lang="en-US" sz="2200" dirty="0"/>
              <a:t>Misidentification of construct</a:t>
            </a:r>
          </a:p>
          <a:p>
            <a:pPr marL="742950" lvl="1" indent="-285750">
              <a:buFont typeface="Arial" panose="020B0604020202020204" pitchFamily="34" charset="0"/>
              <a:buChar char="•"/>
            </a:pPr>
            <a:r>
              <a:rPr lang="en-US" sz="2200" dirty="0"/>
              <a:t>Mislabeling</a:t>
            </a:r>
          </a:p>
          <a:p>
            <a:pPr marL="742950" lvl="1" indent="-285750">
              <a:buFont typeface="Arial" panose="020B0604020202020204" pitchFamily="34" charset="0"/>
              <a:buChar char="•"/>
            </a:pPr>
            <a:r>
              <a:rPr lang="en-US" sz="2200" dirty="0"/>
              <a:t>Errors in tracking</a:t>
            </a:r>
          </a:p>
          <a:p>
            <a:pPr marL="742950" lvl="1" indent="-285750">
              <a:buFont typeface="Arial" panose="020B0604020202020204" pitchFamily="34" charset="0"/>
              <a:buChar char="•"/>
            </a:pPr>
            <a:r>
              <a:rPr lang="en-US" sz="2200" dirty="0"/>
              <a:t>Errors in disposition</a:t>
            </a:r>
          </a:p>
        </p:txBody>
      </p:sp>
      <p:sp>
        <p:nvSpPr>
          <p:cNvPr id="5" name="Rectangle 4"/>
          <p:cNvSpPr/>
          <p:nvPr/>
        </p:nvSpPr>
        <p:spPr>
          <a:xfrm>
            <a:off x="6096000" y="4177580"/>
            <a:ext cx="5561755" cy="2462213"/>
          </a:xfrm>
          <a:prstGeom prst="rect">
            <a:avLst/>
          </a:prstGeom>
        </p:spPr>
        <p:txBody>
          <a:bodyPr wrap="square">
            <a:spAutoFit/>
          </a:bodyPr>
          <a:lstStyle/>
          <a:p>
            <a:pPr marL="285750" indent="-285750">
              <a:buFont typeface="Wingdings" panose="05000000000000000000" pitchFamily="2" charset="2"/>
              <a:buChar char="v"/>
            </a:pPr>
            <a:r>
              <a:rPr lang="en-US" sz="2200" b="1" dirty="0"/>
              <a:t>Determine Critical Control Points</a:t>
            </a:r>
            <a:endParaRPr lang="en-US" sz="2200" dirty="0"/>
          </a:p>
          <a:p>
            <a:pPr marL="742950" lvl="1" indent="-285750">
              <a:buFont typeface="Arial" panose="020B0604020202020204" pitchFamily="34" charset="0"/>
              <a:buChar char="•"/>
            </a:pPr>
            <a:r>
              <a:rPr lang="en-US" sz="2200" dirty="0"/>
              <a:t>Design and creation of construct with appropriate genetic elements</a:t>
            </a:r>
          </a:p>
          <a:p>
            <a:pPr marL="742950" lvl="1" indent="-285750">
              <a:buFont typeface="Arial" panose="020B0604020202020204" pitchFamily="34" charset="0"/>
              <a:buChar char="•"/>
            </a:pPr>
            <a:r>
              <a:rPr lang="en-US" sz="2200" dirty="0"/>
              <a:t>Confirmation of content and organization of construct</a:t>
            </a:r>
          </a:p>
          <a:p>
            <a:pPr marL="742950" lvl="1" indent="-285750">
              <a:buFont typeface="Arial" panose="020B0604020202020204" pitchFamily="34" charset="0"/>
              <a:buChar char="•"/>
            </a:pPr>
            <a:r>
              <a:rPr lang="en-US" sz="2200" dirty="0"/>
              <a:t>Transfer of construct to plant transformation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792" y="3796151"/>
            <a:ext cx="3599059" cy="23837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958" y="1666178"/>
            <a:ext cx="3476347" cy="2317564"/>
          </a:xfrm>
          <a:prstGeom prst="rect">
            <a:avLst/>
          </a:prstGeom>
        </p:spPr>
      </p:pic>
      <p:sp>
        <p:nvSpPr>
          <p:cNvPr id="8" name="TextBox 7"/>
          <p:cNvSpPr txBox="1"/>
          <p:nvPr/>
        </p:nvSpPr>
        <p:spPr>
          <a:xfrm>
            <a:off x="647700" y="957024"/>
            <a:ext cx="10896600"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Construct Development</a:t>
            </a:r>
          </a:p>
        </p:txBody>
      </p:sp>
    </p:spTree>
    <p:extLst>
      <p:ext uri="{BB962C8B-B14F-4D97-AF65-F5344CB8AC3E}">
        <p14:creationId xmlns:p14="http://schemas.microsoft.com/office/powerpoint/2010/main" val="31252582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0"/>
            <a:ext cx="6704945" cy="1097280"/>
          </a:xfrm>
        </p:spPr>
        <p:txBody>
          <a:bodyPr/>
          <a:lstStyle/>
          <a:p>
            <a:r>
              <a:rPr lang="en-US" dirty="0"/>
              <a:t>Research in the Laboratory</a:t>
            </a:r>
          </a:p>
        </p:txBody>
      </p:sp>
      <p:sp>
        <p:nvSpPr>
          <p:cNvPr id="3" name="TextBox 2"/>
          <p:cNvSpPr txBox="1"/>
          <p:nvPr/>
        </p:nvSpPr>
        <p:spPr>
          <a:xfrm>
            <a:off x="162058" y="1562199"/>
            <a:ext cx="5725258" cy="769441"/>
          </a:xfrm>
          <a:prstGeom prst="rect">
            <a:avLst/>
          </a:prstGeom>
          <a:noFill/>
        </p:spPr>
        <p:txBody>
          <a:bodyPr wrap="square" rtlCol="0">
            <a:spAutoFit/>
          </a:bodyPr>
          <a:lstStyle/>
          <a:p>
            <a:pPr marL="285750" indent="-285750">
              <a:buFont typeface="Wingdings" panose="05000000000000000000" pitchFamily="2" charset="2"/>
              <a:buChar char="v"/>
            </a:pPr>
            <a:r>
              <a:rPr lang="en-US" sz="2200" b="1" dirty="0"/>
              <a:t>Establish and Implement:</a:t>
            </a:r>
          </a:p>
          <a:p>
            <a:pPr marL="914400" lvl="1" indent="-457200">
              <a:buFont typeface="+mj-lt"/>
              <a:buAutoNum type="alphaLcParenR"/>
            </a:pPr>
            <a:r>
              <a:rPr lang="en-US" sz="2200" dirty="0"/>
              <a:t>Preventive Measures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599" y="2080781"/>
            <a:ext cx="2112868" cy="31900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6853" y="3746823"/>
            <a:ext cx="3201348" cy="2120373"/>
          </a:xfrm>
          <a:prstGeom prst="rect">
            <a:avLst/>
          </a:prstGeom>
        </p:spPr>
      </p:pic>
      <p:sp>
        <p:nvSpPr>
          <p:cNvPr id="8" name="TextBox 7"/>
          <p:cNvSpPr txBox="1"/>
          <p:nvPr/>
        </p:nvSpPr>
        <p:spPr>
          <a:xfrm>
            <a:off x="647701" y="937970"/>
            <a:ext cx="10896600"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Construct Development</a:t>
            </a:r>
          </a:p>
        </p:txBody>
      </p:sp>
      <p:sp>
        <p:nvSpPr>
          <p:cNvPr id="9" name="TextBox 8"/>
          <p:cNvSpPr txBox="1"/>
          <p:nvPr/>
        </p:nvSpPr>
        <p:spPr>
          <a:xfrm>
            <a:off x="-837104" y="2558574"/>
            <a:ext cx="6138812" cy="3139321"/>
          </a:xfrm>
          <a:prstGeom prst="rect">
            <a:avLst/>
          </a:prstGeom>
          <a:noFill/>
        </p:spPr>
        <p:txBody>
          <a:bodyPr wrap="square" rtlCol="0">
            <a:spAutoFit/>
          </a:bodyPr>
          <a:lstStyle/>
          <a:p>
            <a:pPr marL="1257300" lvl="2" indent="-342900">
              <a:buFont typeface="Calibri" panose="020F0502020204030204" pitchFamily="34" charset="0"/>
              <a:buChar char="‐"/>
            </a:pPr>
            <a:r>
              <a:rPr lang="en-US" sz="2200" dirty="0"/>
              <a:t>Process for the design prior to production</a:t>
            </a:r>
          </a:p>
          <a:p>
            <a:pPr marL="1257300" lvl="2" indent="-342900">
              <a:buFont typeface="Calibri" panose="020F0502020204030204" pitchFamily="34" charset="0"/>
              <a:buChar char="‐"/>
            </a:pPr>
            <a:r>
              <a:rPr lang="en-US" sz="2200" dirty="0"/>
              <a:t>Verification of the identity and integrity</a:t>
            </a:r>
          </a:p>
          <a:p>
            <a:pPr marL="1257300" lvl="2" indent="-342900">
              <a:buFont typeface="Calibri" panose="020F0502020204030204" pitchFamily="34" charset="0"/>
              <a:buChar char="‐"/>
            </a:pPr>
            <a:r>
              <a:rPr lang="en-US" sz="2200" dirty="0"/>
              <a:t>Labeling, tracking and disposition within and inventory system</a:t>
            </a:r>
          </a:p>
          <a:p>
            <a:pPr marL="1257300" lvl="2" indent="-342900">
              <a:buFont typeface="Calibri" panose="020F0502020204030204" pitchFamily="34" charset="0"/>
              <a:buChar char="‐"/>
            </a:pPr>
            <a:r>
              <a:rPr lang="en-US" sz="2200" dirty="0"/>
              <a:t>Procedures to record identification labels and to retrieve the information</a:t>
            </a:r>
          </a:p>
          <a:p>
            <a:pPr marL="1257300" lvl="2" indent="-342900">
              <a:buFont typeface="Calibri" panose="020F0502020204030204" pitchFamily="34" charset="0"/>
              <a:buChar char="‐"/>
            </a:pPr>
            <a:r>
              <a:rPr lang="en-US" sz="2200" dirty="0"/>
              <a:t>Internal work processes  and documentation for traceability</a:t>
            </a:r>
          </a:p>
        </p:txBody>
      </p:sp>
      <p:pic>
        <p:nvPicPr>
          <p:cNvPr id="12"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6852" y="1471628"/>
            <a:ext cx="3201348" cy="2134232"/>
          </a:xfrm>
          <a:prstGeom prst="rect">
            <a:avLst/>
          </a:prstGeom>
        </p:spPr>
      </p:pic>
    </p:spTree>
    <p:extLst>
      <p:ext uri="{BB962C8B-B14F-4D97-AF65-F5344CB8AC3E}">
        <p14:creationId xmlns:p14="http://schemas.microsoft.com/office/powerpoint/2010/main" val="37100576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527" y="-70590"/>
            <a:ext cx="6704945" cy="1097280"/>
          </a:xfrm>
        </p:spPr>
        <p:txBody>
          <a:bodyPr/>
          <a:lstStyle/>
          <a:p>
            <a:r>
              <a:rPr lang="en-US" dirty="0"/>
              <a:t>Research in the Laboratory</a:t>
            </a:r>
          </a:p>
        </p:txBody>
      </p:sp>
      <p:sp>
        <p:nvSpPr>
          <p:cNvPr id="3" name="TextBox 2"/>
          <p:cNvSpPr txBox="1"/>
          <p:nvPr/>
        </p:nvSpPr>
        <p:spPr>
          <a:xfrm>
            <a:off x="190501" y="1353374"/>
            <a:ext cx="6741927" cy="430887"/>
          </a:xfrm>
          <a:prstGeom prst="rect">
            <a:avLst/>
          </a:prstGeom>
          <a:noFill/>
        </p:spPr>
        <p:txBody>
          <a:bodyPr wrap="square" rtlCol="0">
            <a:spAutoFit/>
          </a:bodyPr>
          <a:lstStyle/>
          <a:p>
            <a:pPr marL="342900" indent="-342900">
              <a:buFont typeface="Wingdings" panose="05000000000000000000" pitchFamily="2" charset="2"/>
              <a:buChar char="v"/>
            </a:pPr>
            <a:r>
              <a:rPr lang="en-US" sz="2200" b="1" dirty="0"/>
              <a:t>Establish and Implement: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122815"/>
            <a:ext cx="2212874" cy="3315166"/>
          </a:xfrm>
          <a:prstGeom prst="rect">
            <a:avLst/>
          </a:prstGeom>
        </p:spPr>
      </p:pic>
      <p:sp>
        <p:nvSpPr>
          <p:cNvPr id="8" name="TextBox 7"/>
          <p:cNvSpPr txBox="1"/>
          <p:nvPr/>
        </p:nvSpPr>
        <p:spPr>
          <a:xfrm>
            <a:off x="647700" y="900323"/>
            <a:ext cx="10896600" cy="461665"/>
          </a:xfrm>
          <a:prstGeom prst="rect">
            <a:avLst/>
          </a:prstGeom>
          <a:noFill/>
        </p:spPr>
        <p:txBody>
          <a:bodyPr wrap="square" rtlCol="0">
            <a:spAutoFit/>
          </a:bodyPr>
          <a:lstStyle/>
          <a:p>
            <a:pPr algn="ctr"/>
            <a:r>
              <a:rPr lang="en-US" sz="2400" b="1" u="sng" dirty="0">
                <a:latin typeface="Arial" panose="020B0604020202020204" pitchFamily="34" charset="0"/>
                <a:cs typeface="Arial" panose="020B0604020202020204" pitchFamily="34" charset="0"/>
              </a:rPr>
              <a:t>Construct Development</a:t>
            </a:r>
          </a:p>
        </p:txBody>
      </p:sp>
      <p:sp>
        <p:nvSpPr>
          <p:cNvPr id="4" name="Rectangle 3"/>
          <p:cNvSpPr/>
          <p:nvPr/>
        </p:nvSpPr>
        <p:spPr>
          <a:xfrm>
            <a:off x="0" y="2027376"/>
            <a:ext cx="6096000" cy="769441"/>
          </a:xfrm>
          <a:prstGeom prst="rect">
            <a:avLst/>
          </a:prstGeom>
        </p:spPr>
        <p:txBody>
          <a:bodyPr>
            <a:spAutoFit/>
          </a:bodyPr>
          <a:lstStyle/>
          <a:p>
            <a:pPr marL="914400" lvl="1" indent="-457200">
              <a:buFont typeface="+mj-lt"/>
              <a:buAutoNum type="alphaLcParenR" startAt="2"/>
            </a:pPr>
            <a:r>
              <a:rPr lang="en-US" sz="2200" dirty="0"/>
              <a:t>Monitoring &amp; Verification Procedures</a:t>
            </a:r>
          </a:p>
          <a:p>
            <a:pPr lvl="1"/>
            <a:endParaRPr lang="en-US" sz="2200" dirty="0"/>
          </a:p>
        </p:txBody>
      </p:sp>
      <p:sp>
        <p:nvSpPr>
          <p:cNvPr id="5" name="Rectangle 4"/>
          <p:cNvSpPr/>
          <p:nvPr/>
        </p:nvSpPr>
        <p:spPr>
          <a:xfrm>
            <a:off x="0" y="4216996"/>
            <a:ext cx="6096000" cy="430887"/>
          </a:xfrm>
          <a:prstGeom prst="rect">
            <a:avLst/>
          </a:prstGeom>
        </p:spPr>
        <p:txBody>
          <a:bodyPr>
            <a:spAutoFit/>
          </a:bodyPr>
          <a:lstStyle/>
          <a:p>
            <a:pPr marL="914400" lvl="1" indent="-457200">
              <a:buAutoNum type="alphaLcParenR" startAt="3"/>
            </a:pPr>
            <a:r>
              <a:rPr lang="en-US" sz="2200" dirty="0"/>
              <a:t>Corrective Measures</a:t>
            </a:r>
          </a:p>
        </p:txBody>
      </p:sp>
      <p:pic>
        <p:nvPicPr>
          <p:cNvPr id="10"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4961" y="2919928"/>
            <a:ext cx="2378257" cy="1871415"/>
          </a:xfrm>
          <a:prstGeom prst="rect">
            <a:avLst/>
          </a:prstGeom>
        </p:spPr>
      </p:pic>
      <p:sp>
        <p:nvSpPr>
          <p:cNvPr id="11" name="Rectangle 10"/>
          <p:cNvSpPr/>
          <p:nvPr/>
        </p:nvSpPr>
        <p:spPr>
          <a:xfrm>
            <a:off x="0" y="2529426"/>
            <a:ext cx="6096000" cy="1446550"/>
          </a:xfrm>
          <a:prstGeom prst="rect">
            <a:avLst/>
          </a:prstGeom>
        </p:spPr>
        <p:txBody>
          <a:bodyPr>
            <a:spAutoFit/>
          </a:bodyPr>
          <a:lstStyle/>
          <a:p>
            <a:pPr lvl="1"/>
            <a:r>
              <a:rPr lang="en-US" sz="2200" dirty="0"/>
              <a:t>- Verify the integrity of the construct as designed</a:t>
            </a:r>
          </a:p>
          <a:p>
            <a:pPr lvl="1"/>
            <a:r>
              <a:rPr lang="en-US" sz="2200" dirty="0"/>
              <a:t>- Confirm identity prior to transfer for plant transformation</a:t>
            </a:r>
          </a:p>
        </p:txBody>
      </p:sp>
      <p:sp>
        <p:nvSpPr>
          <p:cNvPr id="12" name="Rectangle 11"/>
          <p:cNvSpPr/>
          <p:nvPr/>
        </p:nvSpPr>
        <p:spPr>
          <a:xfrm>
            <a:off x="0" y="4750618"/>
            <a:ext cx="6096000" cy="1446550"/>
          </a:xfrm>
          <a:prstGeom prst="rect">
            <a:avLst/>
          </a:prstGeom>
        </p:spPr>
        <p:txBody>
          <a:bodyPr>
            <a:spAutoFit/>
          </a:bodyPr>
          <a:lstStyle/>
          <a:p>
            <a:pPr lvl="1"/>
            <a:r>
              <a:rPr lang="en-US" sz="2200" dirty="0"/>
              <a:t>-  If construct is incorrectly identified, review and determine disposition</a:t>
            </a:r>
          </a:p>
          <a:p>
            <a:pPr lvl="1"/>
            <a:r>
              <a:rPr lang="en-US" sz="2200" dirty="0"/>
              <a:t>- Incorporate corrective measures into work processes and train personnel</a:t>
            </a:r>
          </a:p>
        </p:txBody>
      </p:sp>
    </p:spTree>
    <p:extLst>
      <p:ext uri="{BB962C8B-B14F-4D97-AF65-F5344CB8AC3E}">
        <p14:creationId xmlns:p14="http://schemas.microsoft.com/office/powerpoint/2010/main" val="2401369125"/>
      </p:ext>
    </p:extLst>
  </p:cSld>
  <p:clrMapOvr>
    <a:masterClrMapping/>
  </p:clrMapOvr>
  <p:transition spd="med"/>
</p:sld>
</file>

<file path=ppt/theme/theme1.xml><?xml version="1.0" encoding="utf-8"?>
<a:theme xmlns:a="http://schemas.openxmlformats.org/drawingml/2006/main" name="TS10400154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urSeasons_16x9.potx" id="{C09F2ED6-7B68-4305-826F-E326D3225887}" vid="{B7CA04BF-89D1-446E-AA25-D46A142298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22B614AB2EF6408B198623251E303D" ma:contentTypeVersion="15" ma:contentTypeDescription="Create a new document." ma:contentTypeScope="" ma:versionID="7a50403b79445419527db56a1eb35739">
  <xsd:schema xmlns:xsd="http://www.w3.org/2001/XMLSchema" xmlns:xs="http://www.w3.org/2001/XMLSchema" xmlns:p="http://schemas.microsoft.com/office/2006/metadata/properties" xmlns:ns2="f355d278-0fdb-4a25-ae17-5f18f3a5a5d8" xmlns:ns3="e808e558-cbdd-4435-babb-d3261fcb9a92" targetNamespace="http://schemas.microsoft.com/office/2006/metadata/properties" ma:root="true" ma:fieldsID="452841651b74cff3b310c5b7da4917e8" ns2:_="" ns3:_="">
    <xsd:import namespace="f355d278-0fdb-4a25-ae17-5f18f3a5a5d8"/>
    <xsd:import namespace="e808e558-cbdd-4435-babb-d3261fcb9a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5d278-0fdb-4a25-ae17-5f18f3a5a5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771832c-c563-4ecd-86ce-abb25da321c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08e558-cbdd-4435-babb-d3261fcb9a9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8e4d11f-f526-4e3f-a3e0-4de052c147de}" ma:internalName="TaxCatchAll" ma:showField="CatchAllData" ma:web="e808e558-cbdd-4435-babb-d3261fcb9a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55d278-0fdb-4a25-ae17-5f18f3a5a5d8">
      <Terms xmlns="http://schemas.microsoft.com/office/infopath/2007/PartnerControls"/>
    </lcf76f155ced4ddcb4097134ff3c332f>
    <TaxCatchAll xmlns="e808e558-cbdd-4435-babb-d3261fcb9a92" xsi:nil="true"/>
    <SharedWithUsers xmlns="e808e558-cbdd-4435-babb-d3261fcb9a92">
      <UserInfo>
        <DisplayName/>
        <AccountId xsi:nil="true"/>
        <AccountType/>
      </UserInfo>
    </SharedWithUsers>
  </documentManagement>
</p:properties>
</file>

<file path=customXml/itemProps1.xml><?xml version="1.0" encoding="utf-8"?>
<ds:datastoreItem xmlns:ds="http://schemas.openxmlformats.org/officeDocument/2006/customXml" ds:itemID="{C93EC8AD-BA43-4660-8870-079072D80EE3}">
  <ds:schemaRefs>
    <ds:schemaRef ds:uri="http://schemas.microsoft.com/sharepoint/v3/contenttype/forms"/>
  </ds:schemaRefs>
</ds:datastoreItem>
</file>

<file path=customXml/itemProps2.xml><?xml version="1.0" encoding="utf-8"?>
<ds:datastoreItem xmlns:ds="http://schemas.openxmlformats.org/officeDocument/2006/customXml" ds:itemID="{EF715D3A-9EDC-4921-9581-FC86A7A53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55d278-0fdb-4a25-ae17-5f18f3a5a5d8"/>
    <ds:schemaRef ds:uri="e808e558-cbdd-4435-babb-d3261fcb9a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C42546-F14F-401B-9358-9D0585A80203}">
  <ds:schemaRefs>
    <ds:schemaRef ds:uri="bec4e5a9-f8b3-4ae2-8829-84d3acec4c9e"/>
    <ds:schemaRef ds:uri="http://purl.org/dc/terms/"/>
    <ds:schemaRef ds:uri="http://schemas.microsoft.com/office/2006/metadata/propertie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4a1830d9-c220-4000-93a9-632e3430f1ba"/>
    <ds:schemaRef ds:uri="f355d278-0fdb-4a25-ae17-5f18f3a5a5d8"/>
    <ds:schemaRef ds:uri="e808e558-cbdd-4435-babb-d3261fcb9a92"/>
  </ds:schemaRefs>
</ds:datastoreItem>
</file>

<file path=docProps/app.xml><?xml version="1.0" encoding="utf-8"?>
<Properties xmlns="http://schemas.openxmlformats.org/officeDocument/2006/extended-properties" xmlns:vt="http://schemas.openxmlformats.org/officeDocument/2006/docPropsVTypes">
  <Template/>
  <TotalTime>1273</TotalTime>
  <Words>1917</Words>
  <Application>Microsoft Office PowerPoint</Application>
  <PresentationFormat>Widescreen</PresentationFormat>
  <Paragraphs>194</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Wingdings</vt:lpstr>
      <vt:lpstr>TS104001541</vt:lpstr>
      <vt:lpstr>Maintaining Plant Product Integrity </vt:lpstr>
      <vt:lpstr>Disclaimer</vt:lpstr>
      <vt:lpstr>Disclaimer</vt:lpstr>
      <vt:lpstr>Maintaining Plant Product Integrity </vt:lpstr>
      <vt:lpstr>Research in the Laboratory</vt:lpstr>
      <vt:lpstr>Research in the Laboratory</vt:lpstr>
      <vt:lpstr>Research in the Laboratory</vt:lpstr>
      <vt:lpstr>Research in the Laboratory</vt:lpstr>
      <vt:lpstr>Research in the Laboratory</vt:lpstr>
      <vt:lpstr>Research in the Laboratory</vt:lpstr>
      <vt:lpstr>Research in the Laboratory</vt:lpstr>
      <vt:lpstr>Research in the Laboratory</vt:lpstr>
      <vt:lpstr>Research in the Laboratory</vt:lpstr>
      <vt:lpstr>Research in the Laboratory</vt:lpstr>
      <vt:lpstr>Research in the Laboratory</vt:lpstr>
      <vt:lpstr>Research in the Laboratory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Maintaining Plant Product Integrity Research in the Laboratory</dc:title>
  <dc:creator>Eric Van Ausdal</dc:creator>
  <cp:lastModifiedBy>Priscilla Norfleet</cp:lastModifiedBy>
  <cp:revision>85</cp:revision>
  <dcterms:created xsi:type="dcterms:W3CDTF">2018-05-07T13:52:45Z</dcterms:created>
  <dcterms:modified xsi:type="dcterms:W3CDTF">2023-10-02T18:26:33Z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0x010100C922B614AB2EF6408B198623251E303D</vt:lpwstr>
  </property>
  <property fmtid="{D5CDD505-2E9C-101B-9397-08002B2CF9AE}" pid="3" name="Order">
    <vt:r8>521000</vt:r8>
  </property>
  <property fmtid="{D5CDD505-2E9C-101B-9397-08002B2CF9AE}" pid="4" name="TemplateUrl">
    <vt:lpwstr/>
  </property>
  <property fmtid="{D5CDD505-2E9C-101B-9397-08002B2CF9AE}" pid="5" name="ComplianceAssetId">
    <vt:lpwstr/>
  </property>
  <property fmtid="{D5CDD505-2E9C-101B-9397-08002B2CF9AE}" pid="6" name="xd_Signature">
    <vt:bool>false</vt:bool>
  </property>
  <property fmtid="{D5CDD505-2E9C-101B-9397-08002B2CF9AE}" pid="7" name="xd_ProgID">
    <vt:lpwstr/>
  </property>
  <property fmtid="{D5CDD505-2E9C-101B-9397-08002B2CF9AE}" pid="8" name="MediaServiceImageTags">
    <vt:lpwstr/>
  </property>
  <property fmtid="{D5CDD505-2E9C-101B-9397-08002B2CF9AE}" pid="9" name="_ExtendedDescription">
    <vt:lpwstr/>
  </property>
  <property fmtid="{D5CDD505-2E9C-101B-9397-08002B2CF9AE}" pid="10" name="TriggerFlowInfo">
    <vt:lpwstr/>
  </property>
</Properties>
</file>