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3"/>
  </p:notesMasterIdLst>
  <p:sldIdLst>
    <p:sldId id="257" r:id="rId5"/>
    <p:sldId id="283" r:id="rId6"/>
    <p:sldId id="284" r:id="rId7"/>
    <p:sldId id="272" r:id="rId8"/>
    <p:sldId id="258" r:id="rId9"/>
    <p:sldId id="279" r:id="rId10"/>
    <p:sldId id="280" r:id="rId11"/>
    <p:sldId id="274" r:id="rId12"/>
    <p:sldId id="260" r:id="rId13"/>
    <p:sldId id="277" r:id="rId14"/>
    <p:sldId id="261" r:id="rId15"/>
    <p:sldId id="262" r:id="rId16"/>
    <p:sldId id="278" r:id="rId17"/>
    <p:sldId id="281" r:id="rId18"/>
    <p:sldId id="276" r:id="rId19"/>
    <p:sldId id="275" r:id="rId20"/>
    <p:sldId id="270"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Van Ausdal" initials="EVA" lastIdx="1" clrIdx="0">
    <p:extLst>
      <p:ext uri="{19B8F6BF-5375-455C-9EA6-DF929625EA0E}">
        <p15:presenceInfo xmlns:p15="http://schemas.microsoft.com/office/powerpoint/2012/main" userId="S-1-5-21-2280219223-3187006760-654853338-798482" providerId="AD"/>
      </p:ext>
    </p:extLst>
  </p:cmAuthor>
  <p:cmAuthor id="2" name="PERONNET, Anne" initials="PA" lastIdx="17" clrIdx="1">
    <p:extLst>
      <p:ext uri="{19B8F6BF-5375-455C-9EA6-DF929625EA0E}">
        <p15:presenceInfo xmlns:p15="http://schemas.microsoft.com/office/powerpoint/2012/main" userId="S-1-5-21-3646894847-3385745438-3572752260-15479" providerId="AD"/>
      </p:ext>
    </p:extLst>
  </p:cmAuthor>
  <p:cmAuthor id="3" name="TELLEZ, ANTONIETA [AG/7879]" initials="TA[" lastIdx="5" clrIdx="2">
    <p:extLst>
      <p:ext uri="{19B8F6BF-5375-455C-9EA6-DF929625EA0E}">
        <p15:presenceInfo xmlns:p15="http://schemas.microsoft.com/office/powerpoint/2012/main" userId="S-1-5-21-2066316708-82846456-1609722162-85108" providerId="AD"/>
      </p:ext>
    </p:extLst>
  </p:cmAuthor>
  <p:cmAuthor id="4" name="Eric Van Ausdal2" initials="EA" lastIdx="0" clrIdx="3"/>
  <p:cmAuthor id="5" name="Alan Wier" initials="AW" lastIdx="2" clrIdx="4">
    <p:extLst>
      <p:ext uri="{19B8F6BF-5375-455C-9EA6-DF929625EA0E}">
        <p15:presenceInfo xmlns:p15="http://schemas.microsoft.com/office/powerpoint/2012/main" userId="S::alan.wier@seeds-excellence.com::41d917b9-72f5-4416-a12d-965419133341" providerId="AD"/>
      </p:ext>
    </p:extLst>
  </p:cmAuthor>
  <p:cmAuthor id="6" name="Priscilla Norfleet" initials="PN" lastIdx="2" clrIdx="5">
    <p:extLst>
      <p:ext uri="{19B8F6BF-5375-455C-9EA6-DF929625EA0E}">
        <p15:presenceInfo xmlns:p15="http://schemas.microsoft.com/office/powerpoint/2012/main" userId="S::pnorfleet@gsg.ag::44bd70df-34e3-4440-84c8-3de3e8d045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142" autoAdjust="0"/>
  </p:normalViewPr>
  <p:slideViewPr>
    <p:cSldViewPr snapToGrid="0">
      <p:cViewPr varScale="1">
        <p:scale>
          <a:sx n="64" d="100"/>
          <a:sy n="64" d="100"/>
        </p:scale>
        <p:origin x="712" y="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scilla Norfleet" userId="44bd70df-34e3-4440-84c8-3de3e8d0457c" providerId="ADAL" clId="{05E4C2D0-1D6A-4C17-9A92-002301E8EFC6}"/>
    <pc:docChg chg="custSel modSld modMainMaster">
      <pc:chgData name="Priscilla Norfleet" userId="44bd70df-34e3-4440-84c8-3de3e8d0457c" providerId="ADAL" clId="{05E4C2D0-1D6A-4C17-9A92-002301E8EFC6}" dt="2023-07-31T17:52:20.026" v="43"/>
      <pc:docMkLst>
        <pc:docMk/>
      </pc:docMkLst>
      <pc:sldChg chg="addCm delCm modCm">
        <pc:chgData name="Priscilla Norfleet" userId="44bd70df-34e3-4440-84c8-3de3e8d0457c" providerId="ADAL" clId="{05E4C2D0-1D6A-4C17-9A92-002301E8EFC6}" dt="2023-07-31T17:52:20.026" v="43"/>
        <pc:sldMkLst>
          <pc:docMk/>
          <pc:sldMk cId="3125258219" sldId="260"/>
        </pc:sldMkLst>
      </pc:sldChg>
      <pc:sldChg chg="modSp mod">
        <pc:chgData name="Priscilla Norfleet" userId="44bd70df-34e3-4440-84c8-3de3e8d0457c" providerId="ADAL" clId="{05E4C2D0-1D6A-4C17-9A92-002301E8EFC6}" dt="2023-07-31T17:43:56.538" v="39" actId="12"/>
        <pc:sldMkLst>
          <pc:docMk/>
          <pc:sldMk cId="717356012" sldId="275"/>
        </pc:sldMkLst>
        <pc:spChg chg="mod">
          <ac:chgData name="Priscilla Norfleet" userId="44bd70df-34e3-4440-84c8-3de3e8d0457c" providerId="ADAL" clId="{05E4C2D0-1D6A-4C17-9A92-002301E8EFC6}" dt="2023-07-31T17:43:56.538" v="39" actId="12"/>
          <ac:spMkLst>
            <pc:docMk/>
            <pc:sldMk cId="717356012" sldId="275"/>
            <ac:spMk id="4" creationId="{00000000-0000-0000-0000-000000000000}"/>
          </ac:spMkLst>
        </pc:spChg>
      </pc:sldChg>
      <pc:sldChg chg="modSp mod">
        <pc:chgData name="Priscilla Norfleet" userId="44bd70df-34e3-4440-84c8-3de3e8d0457c" providerId="ADAL" clId="{05E4C2D0-1D6A-4C17-9A92-002301E8EFC6}" dt="2023-07-31T16:13:39.576" v="25" actId="1076"/>
        <pc:sldMkLst>
          <pc:docMk/>
          <pc:sldMk cId="3232678544" sldId="276"/>
        </pc:sldMkLst>
        <pc:picChg chg="mod">
          <ac:chgData name="Priscilla Norfleet" userId="44bd70df-34e3-4440-84c8-3de3e8d0457c" providerId="ADAL" clId="{05E4C2D0-1D6A-4C17-9A92-002301E8EFC6}" dt="2023-07-31T16:13:39.576" v="25" actId="1076"/>
          <ac:picMkLst>
            <pc:docMk/>
            <pc:sldMk cId="3232678544" sldId="276"/>
            <ac:picMk id="8" creationId="{7B53AA1E-32E7-4284-AC26-2035D9584DA0}"/>
          </ac:picMkLst>
        </pc:picChg>
      </pc:sldChg>
      <pc:sldChg chg="modSp mod">
        <pc:chgData name="Priscilla Norfleet" userId="44bd70df-34e3-4440-84c8-3de3e8d0457c" providerId="ADAL" clId="{05E4C2D0-1D6A-4C17-9A92-002301E8EFC6}" dt="2023-07-31T17:44:23.997" v="41" actId="313"/>
        <pc:sldMkLst>
          <pc:docMk/>
          <pc:sldMk cId="628346950" sldId="282"/>
        </pc:sldMkLst>
        <pc:spChg chg="mod">
          <ac:chgData name="Priscilla Norfleet" userId="44bd70df-34e3-4440-84c8-3de3e8d0457c" providerId="ADAL" clId="{05E4C2D0-1D6A-4C17-9A92-002301E8EFC6}" dt="2023-07-31T17:44:23.997" v="41" actId="313"/>
          <ac:spMkLst>
            <pc:docMk/>
            <pc:sldMk cId="628346950" sldId="282"/>
            <ac:spMk id="9" creationId="{FF2B93F0-F79B-4A64-AAC0-1E5E7A708C24}"/>
          </ac:spMkLst>
        </pc:spChg>
      </pc:sldChg>
      <pc:sldChg chg="modSp mod">
        <pc:chgData name="Priscilla Norfleet" userId="44bd70df-34e3-4440-84c8-3de3e8d0457c" providerId="ADAL" clId="{05E4C2D0-1D6A-4C17-9A92-002301E8EFC6}" dt="2023-07-31T17:17:54.347" v="34" actId="20577"/>
        <pc:sldMkLst>
          <pc:docMk/>
          <pc:sldMk cId="2570093464" sldId="283"/>
        </pc:sldMkLst>
        <pc:spChg chg="mod">
          <ac:chgData name="Priscilla Norfleet" userId="44bd70df-34e3-4440-84c8-3de3e8d0457c" providerId="ADAL" clId="{05E4C2D0-1D6A-4C17-9A92-002301E8EFC6}" dt="2023-07-31T17:17:54.347" v="34" actId="20577"/>
          <ac:spMkLst>
            <pc:docMk/>
            <pc:sldMk cId="2570093464" sldId="283"/>
            <ac:spMk id="3" creationId="{00000000-0000-0000-0000-000000000000}"/>
          </ac:spMkLst>
        </pc:spChg>
      </pc:sldChg>
      <pc:sldMasterChg chg="modSldLayout">
        <pc:chgData name="Priscilla Norfleet" userId="44bd70df-34e3-4440-84c8-3de3e8d0457c" providerId="ADAL" clId="{05E4C2D0-1D6A-4C17-9A92-002301E8EFC6}" dt="2023-07-31T16:30:11.244" v="26" actId="14100"/>
        <pc:sldMasterMkLst>
          <pc:docMk/>
          <pc:sldMasterMk cId="355472258" sldId="2147483661"/>
        </pc:sldMasterMkLst>
        <pc:sldLayoutChg chg="addSp delSp modSp mod">
          <pc:chgData name="Priscilla Norfleet" userId="44bd70df-34e3-4440-84c8-3de3e8d0457c" providerId="ADAL" clId="{05E4C2D0-1D6A-4C17-9A92-002301E8EFC6}" dt="2023-07-31T16:12:43.376" v="17" actId="478"/>
          <pc:sldLayoutMkLst>
            <pc:docMk/>
            <pc:sldMasterMk cId="355472258" sldId="2147483661"/>
            <pc:sldLayoutMk cId="716003334" sldId="2147483660"/>
          </pc:sldLayoutMkLst>
          <pc:spChg chg="del mod">
            <ac:chgData name="Priscilla Norfleet" userId="44bd70df-34e3-4440-84c8-3de3e8d0457c" providerId="ADAL" clId="{05E4C2D0-1D6A-4C17-9A92-002301E8EFC6}" dt="2023-07-31T16:12:43.376" v="17" actId="478"/>
            <ac:spMkLst>
              <pc:docMk/>
              <pc:sldMasterMk cId="355472258" sldId="2147483661"/>
              <pc:sldLayoutMk cId="716003334" sldId="2147483660"/>
              <ac:spMk id="22" creationId="{00000000-0000-0000-0000-000000000000}"/>
            </ac:spMkLst>
          </pc:spChg>
          <pc:picChg chg="add del mod">
            <ac:chgData name="Priscilla Norfleet" userId="44bd70df-34e3-4440-84c8-3de3e8d0457c" providerId="ADAL" clId="{05E4C2D0-1D6A-4C17-9A92-002301E8EFC6}" dt="2023-07-31T16:07:47.999" v="7" actId="478"/>
            <ac:picMkLst>
              <pc:docMk/>
              <pc:sldMasterMk cId="355472258" sldId="2147483661"/>
              <pc:sldLayoutMk cId="716003334" sldId="2147483660"/>
              <ac:picMk id="5" creationId="{785FF991-97E8-FB02-22BC-F8A28BDC07F4}"/>
            </ac:picMkLst>
          </pc:picChg>
          <pc:picChg chg="del">
            <ac:chgData name="Priscilla Norfleet" userId="44bd70df-34e3-4440-84c8-3de3e8d0457c" providerId="ADAL" clId="{05E4C2D0-1D6A-4C17-9A92-002301E8EFC6}" dt="2023-07-31T16:07:32.763" v="0" actId="478"/>
            <ac:picMkLst>
              <pc:docMk/>
              <pc:sldMasterMk cId="355472258" sldId="2147483661"/>
              <pc:sldLayoutMk cId="716003334" sldId="2147483660"/>
              <ac:picMk id="6" creationId="{00000000-0000-0000-0000-000000000000}"/>
            </ac:picMkLst>
          </pc:picChg>
          <pc:picChg chg="add mod">
            <ac:chgData name="Priscilla Norfleet" userId="44bd70df-34e3-4440-84c8-3de3e8d0457c" providerId="ADAL" clId="{05E4C2D0-1D6A-4C17-9A92-002301E8EFC6}" dt="2023-07-31T16:11:00.834" v="15" actId="1076"/>
            <ac:picMkLst>
              <pc:docMk/>
              <pc:sldMasterMk cId="355472258" sldId="2147483661"/>
              <pc:sldLayoutMk cId="716003334" sldId="2147483660"/>
              <ac:picMk id="13" creationId="{62BDDF01-3299-CCC9-5A6E-4F474EC7A1E8}"/>
            </ac:picMkLst>
          </pc:picChg>
        </pc:sldLayoutChg>
        <pc:sldLayoutChg chg="addSp delSp modSp mod">
          <pc:chgData name="Priscilla Norfleet" userId="44bd70df-34e3-4440-84c8-3de3e8d0457c" providerId="ADAL" clId="{05E4C2D0-1D6A-4C17-9A92-002301E8EFC6}" dt="2023-07-31T16:30:11.244" v="26" actId="14100"/>
          <pc:sldLayoutMkLst>
            <pc:docMk/>
            <pc:sldMasterMk cId="355472258" sldId="2147483661"/>
            <pc:sldLayoutMk cId="1705817079" sldId="2147483662"/>
          </pc:sldLayoutMkLst>
          <pc:picChg chg="add mod">
            <ac:chgData name="Priscilla Norfleet" userId="44bd70df-34e3-4440-84c8-3de3e8d0457c" providerId="ADAL" clId="{05E4C2D0-1D6A-4C17-9A92-002301E8EFC6}" dt="2023-07-31T16:30:11.244" v="26" actId="14100"/>
            <ac:picMkLst>
              <pc:docMk/>
              <pc:sldMasterMk cId="355472258" sldId="2147483661"/>
              <pc:sldLayoutMk cId="1705817079" sldId="2147483662"/>
              <ac:picMk id="3" creationId="{6EC9926B-8250-37F5-15CB-F33BD69B11AD}"/>
            </ac:picMkLst>
          </pc:picChg>
          <pc:picChg chg="del">
            <ac:chgData name="Priscilla Norfleet" userId="44bd70df-34e3-4440-84c8-3de3e8d0457c" providerId="ADAL" clId="{05E4C2D0-1D6A-4C17-9A92-002301E8EFC6}" dt="2023-07-31T16:12:47.084" v="18" actId="478"/>
            <ac:picMkLst>
              <pc:docMk/>
              <pc:sldMasterMk cId="355472258" sldId="2147483661"/>
              <pc:sldLayoutMk cId="1705817079" sldId="2147483662"/>
              <ac:picMk id="20" creationId="{00000000-0000-0000-0000-000000000000}"/>
            </ac:picMkLst>
          </pc:picChg>
        </pc:sldLayoutChg>
      </pc:sldMasterChg>
    </pc:docChg>
  </pc:docChgLst>
  <pc:docChgLst>
    <pc:chgData name="Priscilla Norfleet" userId="44bd70df-34e3-4440-84c8-3de3e8d0457c" providerId="ADAL" clId="{D610FF6E-94BD-411D-96ED-7DCEF9959D05}"/>
    <pc:docChg chg="custSel modSld">
      <pc:chgData name="Priscilla Norfleet" userId="44bd70df-34e3-4440-84c8-3de3e8d0457c" providerId="ADAL" clId="{D610FF6E-94BD-411D-96ED-7DCEF9959D05}" dt="2023-10-02T20:31:38.735" v="15" actId="1076"/>
      <pc:docMkLst>
        <pc:docMk/>
      </pc:docMkLst>
      <pc:sldChg chg="modSp mod">
        <pc:chgData name="Priscilla Norfleet" userId="44bd70df-34e3-4440-84c8-3de3e8d0457c" providerId="ADAL" clId="{D610FF6E-94BD-411D-96ED-7DCEF9959D05}" dt="2023-10-02T20:27:55.598" v="14" actId="20577"/>
        <pc:sldMkLst>
          <pc:docMk/>
          <pc:sldMk cId="517166651" sldId="279"/>
        </pc:sldMkLst>
        <pc:spChg chg="mod">
          <ac:chgData name="Priscilla Norfleet" userId="44bd70df-34e3-4440-84c8-3de3e8d0457c" providerId="ADAL" clId="{D610FF6E-94BD-411D-96ED-7DCEF9959D05}" dt="2023-10-02T20:27:55.598" v="14" actId="20577"/>
          <ac:spMkLst>
            <pc:docMk/>
            <pc:sldMk cId="517166651" sldId="279"/>
            <ac:spMk id="3" creationId="{00000000-0000-0000-0000-000000000000}"/>
          </ac:spMkLst>
        </pc:spChg>
      </pc:sldChg>
      <pc:sldChg chg="modSp mod">
        <pc:chgData name="Priscilla Norfleet" userId="44bd70df-34e3-4440-84c8-3de3e8d0457c" providerId="ADAL" clId="{D610FF6E-94BD-411D-96ED-7DCEF9959D05}" dt="2023-10-02T20:31:38.735" v="15" actId="1076"/>
        <pc:sldMkLst>
          <pc:docMk/>
          <pc:sldMk cId="3761687248" sldId="280"/>
        </pc:sldMkLst>
        <pc:picChg chg="mod">
          <ac:chgData name="Priscilla Norfleet" userId="44bd70df-34e3-4440-84c8-3de3e8d0457c" providerId="ADAL" clId="{D610FF6E-94BD-411D-96ED-7DCEF9959D05}" dt="2023-10-02T20:31:38.735" v="15" actId="1076"/>
          <ac:picMkLst>
            <pc:docMk/>
            <pc:sldMk cId="3761687248" sldId="280"/>
            <ac:picMk id="5" creationId="{DCB49891-BFA8-45B3-80AC-2AE7574954E3}"/>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6" dt="2023-07-31T13:52:10.186" idx="2">
    <p:pos x="6058" y="2705"/>
    <p:text>Where is the entire visual? Must be found and changed</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19-04-09T08:36:05.430" idx="2">
    <p:pos x="4644" y="3412"/>
    <p:text>Stress equipment cleanout (prevention of commingling) and prevention of outcrossing/pollen flow.</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847BB6-E859-47A9-896F-0305AF55FFA4}" type="datetimeFigureOut">
              <a:rPr lang="en-US" smtClean="0"/>
              <a:t>10/2/2023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A110B-F023-4A77-80C5-74620B26FFE4}" type="slidenum">
              <a:rPr lang="en-US" smtClean="0"/>
              <a:t>‹#›</a:t>
            </a:fld>
            <a:endParaRPr lang="en-US"/>
          </a:p>
        </p:txBody>
      </p:sp>
    </p:spTree>
    <p:extLst>
      <p:ext uri="{BB962C8B-B14F-4D97-AF65-F5344CB8AC3E}">
        <p14:creationId xmlns:p14="http://schemas.microsoft.com/office/powerpoint/2010/main" val="144309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26A110B-F023-4A77-80C5-74620B26FFE4}" type="slidenum">
              <a:rPr lang="en-US" smtClean="0"/>
              <a:t>1</a:t>
            </a:fld>
            <a:endParaRPr lang="en-US"/>
          </a:p>
        </p:txBody>
      </p:sp>
    </p:spTree>
    <p:extLst>
      <p:ext uri="{BB962C8B-B14F-4D97-AF65-F5344CB8AC3E}">
        <p14:creationId xmlns:p14="http://schemas.microsoft.com/office/powerpoint/2010/main" val="2429395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Verify the integrity of the construct as designed.</a:t>
            </a:r>
          </a:p>
          <a:p>
            <a:pPr marL="457200" indent="-457200">
              <a:buFont typeface="Arial" panose="020B0604020202020204" pitchFamily="34" charset="0"/>
              <a:buChar char="•"/>
            </a:pPr>
            <a:r>
              <a:rPr lang="en-US" sz="1200" dirty="0"/>
              <a:t>Confirm identity prior to transfer for plant transformation.</a:t>
            </a:r>
          </a:p>
          <a:p>
            <a:endParaRPr lang="en-US" dirty="0"/>
          </a:p>
          <a:p>
            <a:pPr marL="228600" indent="-177800">
              <a:buFont typeface="Arial" pitchFamily="34" charset="0"/>
              <a:buChar char="•"/>
            </a:pPr>
            <a:r>
              <a:rPr lang="en-US" sz="1200" dirty="0"/>
              <a:t>In the event that a construct is found to be incorrectly identified or where identity cannot be confirmed, review and determine the disposition of the construct and derivations.</a:t>
            </a:r>
          </a:p>
          <a:p>
            <a:pPr marL="228600" indent="-177800">
              <a:buFont typeface="Arial" pitchFamily="34" charset="0"/>
              <a:buChar char="•"/>
            </a:pPr>
            <a:r>
              <a:rPr lang="en-US" sz="1200" dirty="0"/>
              <a:t> Incorporate any corrective measures or procedural changes into work processes and SOPs as appropriate.</a:t>
            </a:r>
          </a:p>
          <a:p>
            <a:pPr marL="228600" indent="-177800">
              <a:buFont typeface="Arial" pitchFamily="34" charset="0"/>
              <a:buChar char="•"/>
            </a:pPr>
            <a:endParaRPr lang="en-US" sz="1200" dirty="0"/>
          </a:p>
          <a:p>
            <a:pPr marL="2286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 </a:t>
            </a:r>
            <a:r>
              <a:rPr lang="en-US" sz="1200" dirty="0"/>
              <a:t>Documentation of identity and </a:t>
            </a:r>
            <a:r>
              <a:rPr lang="en-US" sz="1200" dirty="0" err="1"/>
              <a:t>traceback</a:t>
            </a:r>
            <a:r>
              <a:rPr lang="en-US" sz="1200" dirty="0"/>
              <a:t> should be secure, accessible, and retained as appropriate</a:t>
            </a:r>
          </a:p>
        </p:txBody>
      </p:sp>
      <p:sp>
        <p:nvSpPr>
          <p:cNvPr id="4" name="Slide Number Placeholder 3"/>
          <p:cNvSpPr>
            <a:spLocks noGrp="1"/>
          </p:cNvSpPr>
          <p:nvPr>
            <p:ph type="sldNum" sz="quarter" idx="10"/>
          </p:nvPr>
        </p:nvSpPr>
        <p:spPr/>
        <p:txBody>
          <a:bodyPr/>
          <a:lstStyle/>
          <a:p>
            <a:fld id="{B26A110B-F023-4A77-80C5-74620B26FFE4}" type="slidenum">
              <a:rPr lang="en-US" smtClean="0"/>
              <a:t>14</a:t>
            </a:fld>
            <a:endParaRPr lang="en-US"/>
          </a:p>
        </p:txBody>
      </p:sp>
    </p:spTree>
    <p:extLst>
      <p:ext uri="{BB962C8B-B14F-4D97-AF65-F5344CB8AC3E}">
        <p14:creationId xmlns:p14="http://schemas.microsoft.com/office/powerpoint/2010/main" val="3066180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Verify the integrity of the construct as designed.</a:t>
            </a:r>
          </a:p>
          <a:p>
            <a:pPr marL="457200" indent="-457200">
              <a:buFont typeface="Arial" panose="020B0604020202020204" pitchFamily="34" charset="0"/>
              <a:buChar char="•"/>
            </a:pPr>
            <a:r>
              <a:rPr lang="en-US" sz="1200" dirty="0"/>
              <a:t>Confirm identity prior to transfer for plant transformation.</a:t>
            </a:r>
          </a:p>
          <a:p>
            <a:endParaRPr lang="en-US" dirty="0"/>
          </a:p>
          <a:p>
            <a:pPr marL="228600" indent="-177800">
              <a:buFont typeface="Arial" pitchFamily="34" charset="0"/>
              <a:buChar char="•"/>
            </a:pPr>
            <a:r>
              <a:rPr lang="en-US" sz="1200" dirty="0"/>
              <a:t>In the event that a construct is found to be incorrectly identified or where identity cannot be confirmed, review and determine the disposition of the construct and derivations.</a:t>
            </a:r>
          </a:p>
          <a:p>
            <a:pPr marL="228600" indent="-177800">
              <a:buFont typeface="Arial" pitchFamily="34" charset="0"/>
              <a:buChar char="•"/>
            </a:pPr>
            <a:r>
              <a:rPr lang="en-US" sz="1200" dirty="0"/>
              <a:t> Incorporate any corrective measures or procedural changes into work processes and SOPs as appropriate.</a:t>
            </a:r>
          </a:p>
          <a:p>
            <a:pPr marL="228600" indent="-177800">
              <a:buFont typeface="Arial" pitchFamily="34" charset="0"/>
              <a:buChar char="•"/>
            </a:pPr>
            <a:endParaRPr lang="en-US" sz="1200" dirty="0"/>
          </a:p>
          <a:p>
            <a:pPr marL="2286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 </a:t>
            </a:r>
            <a:r>
              <a:rPr lang="en-US" sz="1200" dirty="0"/>
              <a:t>Documentation of identity and </a:t>
            </a:r>
            <a:r>
              <a:rPr lang="en-US" sz="1200" dirty="0" err="1"/>
              <a:t>traceback</a:t>
            </a:r>
            <a:r>
              <a:rPr lang="en-US" sz="1200" dirty="0"/>
              <a:t> should be secure, accessible, and retained as appropriate</a:t>
            </a:r>
          </a:p>
        </p:txBody>
      </p:sp>
      <p:sp>
        <p:nvSpPr>
          <p:cNvPr id="4" name="Slide Number Placeholder 3"/>
          <p:cNvSpPr>
            <a:spLocks noGrp="1"/>
          </p:cNvSpPr>
          <p:nvPr>
            <p:ph type="sldNum" sz="quarter" idx="10"/>
          </p:nvPr>
        </p:nvSpPr>
        <p:spPr/>
        <p:txBody>
          <a:bodyPr/>
          <a:lstStyle/>
          <a:p>
            <a:fld id="{B26A110B-F023-4A77-80C5-74620B26FFE4}" type="slidenum">
              <a:rPr lang="en-US" smtClean="0"/>
              <a:t>15</a:t>
            </a:fld>
            <a:endParaRPr lang="en-US"/>
          </a:p>
        </p:txBody>
      </p:sp>
    </p:spTree>
    <p:extLst>
      <p:ext uri="{BB962C8B-B14F-4D97-AF65-F5344CB8AC3E}">
        <p14:creationId xmlns:p14="http://schemas.microsoft.com/office/powerpoint/2010/main" val="1700477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construct used to transform the host plant is typically comprised of one or more genes of interest coupled with specific regulating elements (e.g., promoters, terminators, transit peptides, etc</a:t>
            </a:r>
            <a:r>
              <a:rPr lang="en-US" sz="1200" i="1" dirty="0"/>
              <a:t>.</a:t>
            </a:r>
            <a:r>
              <a:rPr lang="en-US" sz="1200" dirty="0"/>
              <a:t>). </a:t>
            </a:r>
          </a:p>
          <a:p>
            <a:endParaRPr lang="en-US" sz="1200" dirty="0"/>
          </a:p>
          <a:p>
            <a:r>
              <a:rPr lang="en-US" sz="1200" dirty="0"/>
              <a:t>It is usual practice to identify or confirm the identity of the coding and non-coding sequences that will be inserted into the host genome.</a:t>
            </a:r>
          </a:p>
          <a:p>
            <a:endParaRPr lang="en-US" dirty="0"/>
          </a:p>
        </p:txBody>
      </p:sp>
      <p:sp>
        <p:nvSpPr>
          <p:cNvPr id="4" name="Slide Number Placeholder 3"/>
          <p:cNvSpPr>
            <a:spLocks noGrp="1"/>
          </p:cNvSpPr>
          <p:nvPr>
            <p:ph type="sldNum" sz="quarter" idx="10"/>
          </p:nvPr>
        </p:nvSpPr>
        <p:spPr/>
        <p:txBody>
          <a:bodyPr/>
          <a:lstStyle/>
          <a:p>
            <a:fld id="{B26A110B-F023-4A77-80C5-74620B26FFE4}" type="slidenum">
              <a:rPr lang="en-US" smtClean="0"/>
              <a:t>16</a:t>
            </a:fld>
            <a:endParaRPr lang="en-US"/>
          </a:p>
        </p:txBody>
      </p:sp>
    </p:spTree>
    <p:extLst>
      <p:ext uri="{BB962C8B-B14F-4D97-AF65-F5344CB8AC3E}">
        <p14:creationId xmlns:p14="http://schemas.microsoft.com/office/powerpoint/2010/main" val="4191179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one could describe the types of losses of confinement:</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Loss of seed in shipment</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Loss of isolation measures </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Border row stand loss</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Saved seed activity planted closer than planned/expected</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Equipment shared with saved seed activity resulting in commingling</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Equipment not sufficiently cleaned </a:t>
            </a:r>
            <a:endParaRPr lang="en-US" sz="16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Then used for another activity</a:t>
            </a:r>
            <a:endParaRPr lang="en-US" sz="16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Comingling with non-regulated GM</a:t>
            </a:r>
            <a:endParaRPr lang="en-US" sz="16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Loss of seed during transport of equipment following planting/harvest </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Pollen flow not mitigated sufficiently.  Viable pollen from reg-GM or non-commercial GM activity reaches and successfully pollinates commercial crop or saved seed activity in compatible species. </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Accidental harvest</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Accidental transfer of harvested commodity to commercial grain channel</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26A110B-F023-4A77-80C5-74620B26FFE4}" type="slidenum">
              <a:rPr lang="en-US" smtClean="0"/>
              <a:t>18</a:t>
            </a:fld>
            <a:endParaRPr lang="en-US"/>
          </a:p>
        </p:txBody>
      </p:sp>
    </p:spTree>
    <p:extLst>
      <p:ext uri="{BB962C8B-B14F-4D97-AF65-F5344CB8AC3E}">
        <p14:creationId xmlns:p14="http://schemas.microsoft.com/office/powerpoint/2010/main" val="164272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A110B-F023-4A77-80C5-74620B26FFE4}" type="slidenum">
              <a:rPr lang="en-US" smtClean="0"/>
              <a:t>5</a:t>
            </a:fld>
            <a:endParaRPr lang="en-US"/>
          </a:p>
        </p:txBody>
      </p:sp>
    </p:spTree>
    <p:extLst>
      <p:ext uri="{BB962C8B-B14F-4D97-AF65-F5344CB8AC3E}">
        <p14:creationId xmlns:p14="http://schemas.microsoft.com/office/powerpoint/2010/main" val="159785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A110B-F023-4A77-80C5-74620B26FFE4}" type="slidenum">
              <a:rPr lang="en-US" smtClean="0"/>
              <a:t>6</a:t>
            </a:fld>
            <a:endParaRPr lang="en-US"/>
          </a:p>
        </p:txBody>
      </p:sp>
    </p:spTree>
    <p:extLst>
      <p:ext uri="{BB962C8B-B14F-4D97-AF65-F5344CB8AC3E}">
        <p14:creationId xmlns:p14="http://schemas.microsoft.com/office/powerpoint/2010/main" val="358771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A110B-F023-4A77-80C5-74620B26FFE4}" type="slidenum">
              <a:rPr lang="en-US" smtClean="0"/>
              <a:t>7</a:t>
            </a:fld>
            <a:endParaRPr lang="en-US"/>
          </a:p>
        </p:txBody>
      </p:sp>
    </p:spTree>
    <p:extLst>
      <p:ext uri="{BB962C8B-B14F-4D97-AF65-F5344CB8AC3E}">
        <p14:creationId xmlns:p14="http://schemas.microsoft.com/office/powerpoint/2010/main" val="676333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A110B-F023-4A77-80C5-74620B26FFE4}" type="slidenum">
              <a:rPr lang="en-US" smtClean="0"/>
              <a:t>8</a:t>
            </a:fld>
            <a:endParaRPr lang="en-US"/>
          </a:p>
        </p:txBody>
      </p:sp>
    </p:spTree>
    <p:extLst>
      <p:ext uri="{BB962C8B-B14F-4D97-AF65-F5344CB8AC3E}">
        <p14:creationId xmlns:p14="http://schemas.microsoft.com/office/powerpoint/2010/main" val="1931559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*Unauthorized refers to biotechnology-derived plant material that has not been authorized by the relevant competent authority for release into the environment for purpose of cultivation or for use in the food and feed chains.</a:t>
            </a:r>
          </a:p>
        </p:txBody>
      </p:sp>
      <p:sp>
        <p:nvSpPr>
          <p:cNvPr id="4" name="Slide Number Placeholder 3"/>
          <p:cNvSpPr>
            <a:spLocks noGrp="1"/>
          </p:cNvSpPr>
          <p:nvPr>
            <p:ph type="sldNum" sz="quarter" idx="5"/>
          </p:nvPr>
        </p:nvSpPr>
        <p:spPr/>
        <p:txBody>
          <a:bodyPr/>
          <a:lstStyle/>
          <a:p>
            <a:fld id="{B26A110B-F023-4A77-80C5-74620B26FFE4}" type="slidenum">
              <a:rPr lang="en-US" smtClean="0"/>
              <a:t>10</a:t>
            </a:fld>
            <a:endParaRPr lang="en-US"/>
          </a:p>
        </p:txBody>
      </p:sp>
    </p:spTree>
    <p:extLst>
      <p:ext uri="{BB962C8B-B14F-4D97-AF65-F5344CB8AC3E}">
        <p14:creationId xmlns:p14="http://schemas.microsoft.com/office/powerpoint/2010/main" val="597058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*For the purposes of this module, labeling means to affix with a label (e.g., on a seed envelope) that is marked with a name and/or other information that can be used to facilitate confirmation of plant product identity</a:t>
            </a:r>
          </a:p>
        </p:txBody>
      </p:sp>
      <p:sp>
        <p:nvSpPr>
          <p:cNvPr id="4" name="Slide Number Placeholder 3"/>
          <p:cNvSpPr>
            <a:spLocks noGrp="1"/>
          </p:cNvSpPr>
          <p:nvPr>
            <p:ph type="sldNum" sz="quarter" idx="10"/>
          </p:nvPr>
        </p:nvSpPr>
        <p:spPr/>
        <p:txBody>
          <a:bodyPr/>
          <a:lstStyle/>
          <a:p>
            <a:fld id="{B26A110B-F023-4A77-80C5-74620B26FFE4}" type="slidenum">
              <a:rPr lang="en-US" smtClean="0"/>
              <a:t>11</a:t>
            </a:fld>
            <a:endParaRPr lang="en-US"/>
          </a:p>
        </p:txBody>
      </p:sp>
    </p:spTree>
    <p:extLst>
      <p:ext uri="{BB962C8B-B14F-4D97-AF65-F5344CB8AC3E}">
        <p14:creationId xmlns:p14="http://schemas.microsoft.com/office/powerpoint/2010/main" val="2857325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*For the purpose of this Guide and unless otherwise indicated, confirmation of identity may be achieved using either procedural confirmation (e.g., documentation) or analytical confirmation (e.g., laboratory assays) or both. This will be determined based on individual circumstances and may warrant a case-</a:t>
            </a:r>
            <a:r>
              <a:rPr lang="en-US" dirty="0" err="1"/>
              <a:t>bycase</a:t>
            </a:r>
            <a:r>
              <a:rPr lang="en-US" dirty="0"/>
              <a:t> assessment</a:t>
            </a:r>
            <a:endParaRPr lang="en-US" sz="1200" dirty="0"/>
          </a:p>
        </p:txBody>
      </p:sp>
      <p:sp>
        <p:nvSpPr>
          <p:cNvPr id="4" name="Slide Number Placeholder 3"/>
          <p:cNvSpPr>
            <a:spLocks noGrp="1"/>
          </p:cNvSpPr>
          <p:nvPr>
            <p:ph type="sldNum" sz="quarter" idx="10"/>
          </p:nvPr>
        </p:nvSpPr>
        <p:spPr/>
        <p:txBody>
          <a:bodyPr/>
          <a:lstStyle/>
          <a:p>
            <a:fld id="{B26A110B-F023-4A77-80C5-74620B26FFE4}" type="slidenum">
              <a:rPr lang="en-US" smtClean="0"/>
              <a:t>12</a:t>
            </a:fld>
            <a:endParaRPr lang="en-US"/>
          </a:p>
        </p:txBody>
      </p:sp>
    </p:spTree>
    <p:extLst>
      <p:ext uri="{BB962C8B-B14F-4D97-AF65-F5344CB8AC3E}">
        <p14:creationId xmlns:p14="http://schemas.microsoft.com/office/powerpoint/2010/main" val="176772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Verify the integrity of the construct as designed.</a:t>
            </a:r>
          </a:p>
          <a:p>
            <a:pPr marL="457200" indent="-457200">
              <a:buFont typeface="Arial" panose="020B0604020202020204" pitchFamily="34" charset="0"/>
              <a:buChar char="•"/>
            </a:pPr>
            <a:r>
              <a:rPr lang="en-US" sz="1200" dirty="0"/>
              <a:t>Confirm identity prior to transfer for plant transformation.</a:t>
            </a:r>
          </a:p>
          <a:p>
            <a:endParaRPr lang="en-US" dirty="0"/>
          </a:p>
          <a:p>
            <a:pPr marL="228600" indent="-177800">
              <a:buFont typeface="Arial" pitchFamily="34" charset="0"/>
              <a:buChar char="•"/>
            </a:pPr>
            <a:r>
              <a:rPr lang="en-US" sz="1200" dirty="0"/>
              <a:t>In the event that a construct is found to be incorrectly identified or where identity cannot be confirmed, review and determine the disposition of the construct and derivations.</a:t>
            </a:r>
          </a:p>
          <a:p>
            <a:pPr marL="228600" indent="-177800">
              <a:buFont typeface="Arial" pitchFamily="34" charset="0"/>
              <a:buChar char="•"/>
            </a:pPr>
            <a:r>
              <a:rPr lang="en-US" sz="1200" dirty="0"/>
              <a:t> Incorporate any corrective measures or procedural changes into work processes and SOPs as appropriate.</a:t>
            </a:r>
          </a:p>
          <a:p>
            <a:pPr marL="228600" indent="-177800">
              <a:buFont typeface="Arial" pitchFamily="34" charset="0"/>
              <a:buChar char="•"/>
            </a:pPr>
            <a:endParaRPr lang="en-US" sz="1200" dirty="0"/>
          </a:p>
          <a:p>
            <a:pPr marL="2286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 </a:t>
            </a:r>
            <a:r>
              <a:rPr lang="en-US" sz="1200" dirty="0"/>
              <a:t>Documentation of identity and </a:t>
            </a:r>
            <a:r>
              <a:rPr lang="en-US" sz="1200" dirty="0" err="1"/>
              <a:t>traceback</a:t>
            </a:r>
            <a:r>
              <a:rPr lang="en-US" sz="1200" dirty="0"/>
              <a:t> should be secure, accessible, and retained as appropriate</a:t>
            </a:r>
          </a:p>
        </p:txBody>
      </p:sp>
      <p:sp>
        <p:nvSpPr>
          <p:cNvPr id="4" name="Slide Number Placeholder 3"/>
          <p:cNvSpPr>
            <a:spLocks noGrp="1"/>
          </p:cNvSpPr>
          <p:nvPr>
            <p:ph type="sldNum" sz="quarter" idx="10"/>
          </p:nvPr>
        </p:nvSpPr>
        <p:spPr/>
        <p:txBody>
          <a:bodyPr/>
          <a:lstStyle/>
          <a:p>
            <a:fld id="{B26A110B-F023-4A77-80C5-74620B26FFE4}" type="slidenum">
              <a:rPr lang="en-US" smtClean="0"/>
              <a:t>13</a:t>
            </a:fld>
            <a:endParaRPr lang="en-US"/>
          </a:p>
        </p:txBody>
      </p:sp>
    </p:spTree>
    <p:extLst>
      <p:ext uri="{BB962C8B-B14F-4D97-AF65-F5344CB8AC3E}">
        <p14:creationId xmlns:p14="http://schemas.microsoft.com/office/powerpoint/2010/main" val="17677282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2" name="Group 6"/>
          <p:cNvGrpSpPr>
            <a:grpSpLocks noChangeAspect="1"/>
          </p:cNvGrpSpPr>
          <p:nvPr userDrawn="1"/>
        </p:nvGrpSpPr>
        <p:grpSpPr>
          <a:xfrm>
            <a:off x="1" y="5784790"/>
            <a:ext cx="12219181" cy="1073210"/>
            <a:chOff x="0" y="0"/>
            <a:chExt cx="12981591" cy="1143000"/>
          </a:xfrm>
        </p:grpSpPr>
        <p:pic>
          <p:nvPicPr>
            <p:cNvPr id="8" name="Picture 7" descr="Growth Chamber - 2"/>
            <p:cNvPicPr>
              <a:picLocks noChangeAspect="1" noChangeArrowheads="1"/>
            </p:cNvPicPr>
            <p:nvPr/>
          </p:nvPicPr>
          <p:blipFill>
            <a:blip r:embed="rId2" cstate="print"/>
            <a:srcRect/>
            <a:stretch>
              <a:fillRect/>
            </a:stretch>
          </p:blipFill>
          <p:spPr bwMode="auto">
            <a:xfrm>
              <a:off x="0" y="0"/>
              <a:ext cx="2635065" cy="1141904"/>
            </a:xfrm>
            <a:prstGeom prst="rect">
              <a:avLst/>
            </a:prstGeom>
            <a:noFill/>
            <a:ln w="9525">
              <a:noFill/>
              <a:miter lim="800000"/>
              <a:headEnd/>
              <a:tailEnd/>
            </a:ln>
          </p:spPr>
        </p:pic>
        <p:pic>
          <p:nvPicPr>
            <p:cNvPr id="9" name="Picture 8" descr="greenhouse corn SYN_020.jpg"/>
            <p:cNvPicPr>
              <a:picLocks noChangeAspect="1"/>
            </p:cNvPicPr>
            <p:nvPr/>
          </p:nvPicPr>
          <p:blipFill>
            <a:blip r:embed="rId3" cstate="print"/>
            <a:srcRect l="44396" t="32337" r="22544" b="39320"/>
            <a:stretch>
              <a:fillRect/>
            </a:stretch>
          </p:blipFill>
          <p:spPr>
            <a:xfrm>
              <a:off x="2575719" y="0"/>
              <a:ext cx="2633472" cy="1143000"/>
            </a:xfrm>
            <a:prstGeom prst="rect">
              <a:avLst/>
            </a:prstGeom>
          </p:spPr>
        </p:pic>
        <p:pic>
          <p:nvPicPr>
            <p:cNvPr id="10" name="Picture 4" descr="Corn Greenhouse"/>
            <p:cNvPicPr>
              <a:picLocks noChangeAspect="1" noChangeArrowheads="1"/>
            </p:cNvPicPr>
            <p:nvPr/>
          </p:nvPicPr>
          <p:blipFill>
            <a:blip r:embed="rId4" cstate="print"/>
            <a:srcRect t="25806" r="5142" b="25806"/>
            <a:stretch>
              <a:fillRect/>
            </a:stretch>
          </p:blipFill>
          <p:spPr bwMode="auto">
            <a:xfrm>
              <a:off x="5166519" y="0"/>
              <a:ext cx="2635065" cy="1143000"/>
            </a:xfrm>
            <a:prstGeom prst="rect">
              <a:avLst/>
            </a:prstGeom>
            <a:noFill/>
            <a:ln w="9525">
              <a:noFill/>
              <a:miter lim="800000"/>
              <a:headEnd/>
              <a:tailEnd/>
            </a:ln>
          </p:spPr>
        </p:pic>
        <p:pic>
          <p:nvPicPr>
            <p:cNvPr id="11" name="Picture 10" descr="2007-phi-sls-0260.jpg"/>
            <p:cNvPicPr>
              <a:picLocks/>
            </p:cNvPicPr>
            <p:nvPr/>
          </p:nvPicPr>
          <p:blipFill>
            <a:blip r:embed="rId5" cstate="print"/>
            <a:srcRect t="7894" r="8367" b="32903"/>
            <a:stretch>
              <a:fillRect/>
            </a:stretch>
          </p:blipFill>
          <p:spPr>
            <a:xfrm>
              <a:off x="7757319" y="0"/>
              <a:ext cx="2633472" cy="1143000"/>
            </a:xfrm>
            <a:prstGeom prst="rect">
              <a:avLst/>
            </a:prstGeom>
          </p:spPr>
        </p:pic>
        <p:pic>
          <p:nvPicPr>
            <p:cNvPr id="12" name="Picture 2" descr="C:\Users\choldgreve\Downloads\bigstock-Flower-Canola-37351033.jpg"/>
            <p:cNvPicPr>
              <a:picLocks noChangeArrowheads="1"/>
            </p:cNvPicPr>
            <p:nvPr/>
          </p:nvPicPr>
          <p:blipFill>
            <a:blip r:embed="rId6" cstate="print"/>
            <a:srcRect t="17198" r="30430" b="35689"/>
            <a:stretch>
              <a:fillRect/>
            </a:stretch>
          </p:blipFill>
          <p:spPr bwMode="auto">
            <a:xfrm>
              <a:off x="10348119" y="0"/>
              <a:ext cx="2633472" cy="1143000"/>
            </a:xfrm>
            <a:prstGeom prst="rect">
              <a:avLst/>
            </a:prstGeom>
            <a:noFill/>
          </p:spPr>
        </p:pic>
      </p:grpSp>
      <p:grpSp>
        <p:nvGrpSpPr>
          <p:cNvPr id="3" name="Group 21"/>
          <p:cNvGrpSpPr>
            <a:grpSpLocks noChangeAspect="1"/>
          </p:cNvGrpSpPr>
          <p:nvPr userDrawn="1"/>
        </p:nvGrpSpPr>
        <p:grpSpPr bwMode="auto">
          <a:xfrm>
            <a:off x="297927" y="-1066800"/>
            <a:ext cx="11596148" cy="8470539"/>
            <a:chOff x="793" y="1774"/>
            <a:chExt cx="4247" cy="3196"/>
          </a:xfrm>
        </p:grpSpPr>
        <p:sp>
          <p:nvSpPr>
            <p:cNvPr id="14" name="Arc 10"/>
            <p:cNvSpPr>
              <a:spLocks/>
            </p:cNvSpPr>
            <p:nvPr/>
          </p:nvSpPr>
          <p:spPr bwMode="auto">
            <a:xfrm rot="13500000" flipV="1">
              <a:off x="1322" y="1776"/>
              <a:ext cx="3196" cy="31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18" y="0"/>
                  </a:moveTo>
                  <a:cubicBezTo>
                    <a:pt x="12001" y="65"/>
                    <a:pt x="21600" y="9717"/>
                    <a:pt x="21600" y="21600"/>
                  </a:cubicBezTo>
                </a:path>
                <a:path w="21600" h="21600" stroke="0" extrusionOk="0">
                  <a:moveTo>
                    <a:pt x="118" y="0"/>
                  </a:moveTo>
                  <a:cubicBezTo>
                    <a:pt x="12001" y="65"/>
                    <a:pt x="21600" y="9717"/>
                    <a:pt x="21600" y="21600"/>
                  </a:cubicBezTo>
                  <a:lnTo>
                    <a:pt x="0" y="21600"/>
                  </a:lnTo>
                  <a:close/>
                </a:path>
              </a:pathLst>
            </a:custGeom>
            <a:noFill/>
            <a:ln w="28575">
              <a:solidFill>
                <a:schemeClr val="bg1">
                  <a:lumMod val="85000"/>
                </a:schemeClr>
              </a:solidFill>
              <a:round/>
              <a:headEnd/>
              <a:tailEnd/>
            </a:ln>
          </p:spPr>
          <p:txBody>
            <a:bodyPr wrap="none" anchor="ctr"/>
            <a:lstStyle/>
            <a:p>
              <a:pPr defTabSz="914400">
                <a:defRPr/>
              </a:pPr>
              <a:endParaRPr lang="en-US" sz="2800" dirty="0">
                <a:ln>
                  <a:solidFill>
                    <a:prstClr val="white">
                      <a:lumMod val="85000"/>
                    </a:prstClr>
                  </a:solidFill>
                </a:ln>
                <a:solidFill>
                  <a:srgbClr val="006600"/>
                </a:solidFill>
              </a:endParaRPr>
            </a:p>
          </p:txBody>
        </p:sp>
        <p:pic>
          <p:nvPicPr>
            <p:cNvPr id="15" name="Picture 11" descr="Crop-Channeling"/>
            <p:cNvPicPr preferRelativeResize="0">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4112" y="2571"/>
              <a:ext cx="380" cy="379"/>
            </a:xfrm>
            <a:prstGeom prst="rect">
              <a:avLst/>
            </a:prstGeom>
            <a:noFill/>
            <a:ln w="9525">
              <a:noFill/>
              <a:miter lim="800000"/>
              <a:headEnd/>
              <a:tailEnd/>
            </a:ln>
          </p:spPr>
        </p:pic>
        <p:pic>
          <p:nvPicPr>
            <p:cNvPr id="16" name="Picture 12" descr="Crop-Production1"/>
            <p:cNvPicPr preferRelativeResize="0">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3410" y="2329"/>
              <a:ext cx="410" cy="379"/>
            </a:xfrm>
            <a:prstGeom prst="rect">
              <a:avLst/>
            </a:prstGeom>
            <a:noFill/>
            <a:ln w="9525">
              <a:noFill/>
              <a:miter lim="800000"/>
              <a:headEnd/>
              <a:tailEnd/>
            </a:ln>
          </p:spPr>
        </p:pic>
        <p:pic>
          <p:nvPicPr>
            <p:cNvPr id="17" name="Picture 13" descr="Gene-Discovery"/>
            <p:cNvPicPr preferRelativeResize="0">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a:off x="793" y="2897"/>
              <a:ext cx="380" cy="379"/>
            </a:xfrm>
            <a:prstGeom prst="rect">
              <a:avLst/>
            </a:prstGeom>
            <a:noFill/>
            <a:ln w="9525">
              <a:noFill/>
              <a:miter lim="800000"/>
              <a:headEnd/>
              <a:tailEnd/>
            </a:ln>
          </p:spPr>
        </p:pic>
        <p:pic>
          <p:nvPicPr>
            <p:cNvPr id="18" name="Picture 14" descr="Phase-Out-of-Discontinued-P"/>
            <p:cNvPicPr preferRelativeResize="0">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a:off x="4660" y="2896"/>
              <a:ext cx="380" cy="379"/>
            </a:xfrm>
            <a:prstGeom prst="rect">
              <a:avLst/>
            </a:prstGeom>
            <a:noFill/>
            <a:ln w="9525">
              <a:noFill/>
              <a:miter lim="800000"/>
              <a:headEnd/>
              <a:tailEnd/>
            </a:ln>
          </p:spPr>
        </p:pic>
        <p:pic>
          <p:nvPicPr>
            <p:cNvPr id="19" name="Picture 15" descr="Plant-Variety-Development"/>
            <p:cNvPicPr preferRelativeResize="0">
              <a:picLocks noChangeAspect="1" noChangeArrowheads="1"/>
            </p:cNvPicPr>
            <p:nvPr/>
          </p:nvPicPr>
          <p:blipFill>
            <a:blip r:embed="rId11" cstate="print">
              <a:duotone>
                <a:schemeClr val="bg2">
                  <a:shade val="45000"/>
                  <a:satMod val="135000"/>
                </a:schemeClr>
                <a:prstClr val="white"/>
              </a:duotone>
            </a:blip>
            <a:srcRect/>
            <a:stretch>
              <a:fillRect/>
            </a:stretch>
          </p:blipFill>
          <p:spPr bwMode="auto">
            <a:xfrm>
              <a:off x="1355" y="2537"/>
              <a:ext cx="380" cy="379"/>
            </a:xfrm>
            <a:prstGeom prst="rect">
              <a:avLst/>
            </a:prstGeom>
            <a:noFill/>
            <a:ln w="9525">
              <a:noFill/>
              <a:miter lim="800000"/>
              <a:headEnd/>
              <a:tailEnd/>
            </a:ln>
          </p:spPr>
        </p:pic>
        <p:pic>
          <p:nvPicPr>
            <p:cNvPr id="20" name="Picture 16" descr="Seed-Production"/>
            <p:cNvPicPr preferRelativeResize="0">
              <a:picLocks noChangeAspect="1" noChangeArrowheads="1"/>
            </p:cNvPicPr>
            <p:nvPr/>
          </p:nvPicPr>
          <p:blipFill>
            <a:blip r:embed="rId12" cstate="print">
              <a:duotone>
                <a:schemeClr val="bg2">
                  <a:shade val="45000"/>
                  <a:satMod val="135000"/>
                </a:schemeClr>
                <a:prstClr val="white"/>
              </a:duotone>
            </a:blip>
            <a:srcRect/>
            <a:stretch>
              <a:fillRect/>
            </a:stretch>
          </p:blipFill>
          <p:spPr bwMode="auto">
            <a:xfrm>
              <a:off x="2016" y="2304"/>
              <a:ext cx="380" cy="375"/>
            </a:xfrm>
            <a:prstGeom prst="rect">
              <a:avLst/>
            </a:prstGeom>
            <a:noFill/>
            <a:ln w="9525">
              <a:noFill/>
              <a:miter lim="800000"/>
              <a:headEnd/>
              <a:tailEnd/>
            </a:ln>
          </p:spPr>
        </p:pic>
        <p:pic>
          <p:nvPicPr>
            <p:cNvPr id="21" name="Picture 17" descr="Seed-Marketing-&amp;-Distributi"/>
            <p:cNvPicPr preferRelativeResize="0">
              <a:picLocks noChangeAspect="1" noChangeArrowheads="1"/>
            </p:cNvPicPr>
            <p:nvPr/>
          </p:nvPicPr>
          <p:blipFill>
            <a:blip r:embed="rId13" cstate="print">
              <a:duotone>
                <a:schemeClr val="bg2">
                  <a:shade val="45000"/>
                  <a:satMod val="135000"/>
                </a:schemeClr>
                <a:prstClr val="white"/>
              </a:duotone>
            </a:blip>
            <a:srcRect/>
            <a:stretch>
              <a:fillRect/>
            </a:stretch>
          </p:blipFill>
          <p:spPr bwMode="auto">
            <a:xfrm>
              <a:off x="2731" y="2245"/>
              <a:ext cx="380" cy="380"/>
            </a:xfrm>
            <a:prstGeom prst="rect">
              <a:avLst/>
            </a:prstGeom>
            <a:noFill/>
            <a:ln w="9525">
              <a:noFill/>
              <a:miter lim="800000"/>
              <a:headEnd/>
              <a:tailEnd/>
            </a:ln>
          </p:spPr>
        </p:pic>
      </p:grpSp>
      <p:pic>
        <p:nvPicPr>
          <p:cNvPr id="13" name="Picture 12" descr="A green leaf and black text&#10;&#10;Description automatically generated">
            <a:extLst>
              <a:ext uri="{FF2B5EF4-FFF2-40B4-BE49-F238E27FC236}">
                <a16:creationId xmlns:a16="http://schemas.microsoft.com/office/drawing/2014/main" id="{62BDDF01-3299-CCC9-5A6E-4F474EC7A1E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00548" y="1600200"/>
            <a:ext cx="5902477" cy="2065867"/>
          </a:xfrm>
          <a:prstGeom prst="rect">
            <a:avLst/>
          </a:prstGeom>
        </p:spPr>
      </p:pic>
    </p:spTree>
    <p:extLst>
      <p:ext uri="{BB962C8B-B14F-4D97-AF65-F5344CB8AC3E}">
        <p14:creationId xmlns:p14="http://schemas.microsoft.com/office/powerpoint/2010/main" val="71600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Rectangle 16"/>
          <p:cNvSpPr/>
          <p:nvPr userDrawn="1"/>
        </p:nvSpPr>
        <p:spPr bwMode="ltGray">
          <a:xfrm>
            <a:off x="3174" y="0"/>
            <a:ext cx="12188826" cy="8382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8" name="Rectangle 17"/>
          <p:cNvSpPr/>
          <p:nvPr userDrawn="1"/>
        </p:nvSpPr>
        <p:spPr bwMode="ltGray">
          <a:xfrm>
            <a:off x="-14291" y="806196"/>
            <a:ext cx="12188825" cy="54864"/>
          </a:xfrm>
          <a:prstGeom prst="rect">
            <a:avLst/>
          </a:prstGeom>
          <a:solidFill>
            <a:srgbClr val="92D050">
              <a:alpha val="30000"/>
            </a:srgbClr>
          </a:solidFill>
          <a:ln w="152400">
            <a:noFill/>
            <a:miter lim="800000"/>
          </a:ln>
          <a:scene3d>
            <a:camera prst="orthographicFront"/>
            <a:lightRig rig="threePt" dir="t"/>
          </a:scene3d>
          <a:sp3d>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9" name="Rectangle 18"/>
          <p:cNvSpPr/>
          <p:nvPr userDrawn="1"/>
        </p:nvSpPr>
        <p:spPr bwMode="ltGray">
          <a:xfrm>
            <a:off x="3175" y="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92" y="-33337"/>
            <a:ext cx="12220582" cy="87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Slide Number Placeholder 2"/>
          <p:cNvSpPr txBox="1">
            <a:spLocks/>
          </p:cNvSpPr>
          <p:nvPr userDrawn="1"/>
        </p:nvSpPr>
        <p:spPr>
          <a:xfrm>
            <a:off x="5779161" y="6710925"/>
            <a:ext cx="601919" cy="141494"/>
          </a:xfrm>
          <a:prstGeom prst="rect">
            <a:avLst/>
          </a:prstGeom>
        </p:spPr>
        <p:txBody>
          <a:bodyPr vert="horz" lIns="91440" tIns="45720" rIns="91440" bIns="45720" rtlCol="0" anchor="ctr"/>
          <a:lstStyle/>
          <a:p>
            <a:pPr algn="ctr" defTabSz="1121603">
              <a:defRPr/>
            </a:pPr>
            <a:fld id="{5E3DCFCC-8C7B-4574-91B2-C3342261C6C2}" type="slidenum">
              <a:rPr lang="en-US" sz="1050">
                <a:solidFill>
                  <a:prstClr val="black"/>
                </a:solidFill>
                <a:latin typeface="Times New Roman" panose="02020603050405020304" pitchFamily="18" charset="0"/>
                <a:cs typeface="Times New Roman" panose="02020603050405020304" pitchFamily="18" charset="0"/>
              </a:rPr>
              <a:pPr algn="ctr" defTabSz="1121603">
                <a:defRPr/>
              </a:pPr>
              <a:t>‹#›</a:t>
            </a:fld>
            <a:endParaRPr lang="en-US" sz="1050" dirty="0">
              <a:solidFill>
                <a:prstClr val="black"/>
              </a:solidFill>
              <a:latin typeface="Times New Roman" panose="02020603050405020304" pitchFamily="18" charset="0"/>
              <a:cs typeface="Times New Roman" panose="02020603050405020304" pitchFamily="18" charset="0"/>
            </a:endParaRPr>
          </a:p>
        </p:txBody>
      </p:sp>
      <p:sp>
        <p:nvSpPr>
          <p:cNvPr id="9" name="Title 8"/>
          <p:cNvSpPr>
            <a:spLocks noGrp="1"/>
          </p:cNvSpPr>
          <p:nvPr>
            <p:ph type="title"/>
          </p:nvPr>
        </p:nvSpPr>
        <p:spPr>
          <a:xfrm>
            <a:off x="3198713" y="172770"/>
            <a:ext cx="5791398" cy="589230"/>
          </a:xfrm>
        </p:spPr>
        <p:txBody>
          <a:bodyPr anchor="ctr" anchorCtr="0"/>
          <a:lstStyle>
            <a:lvl1pPr algn="ctr">
              <a:defRPr b="1" cap="none" baseline="0">
                <a:solidFill>
                  <a:srgbClr val="336600"/>
                </a:solidFill>
              </a:defRPr>
            </a:lvl1pPr>
          </a:lstStyle>
          <a:p>
            <a:r>
              <a:rPr lang="en-US" dirty="0"/>
              <a:t>Click to edit Master title style</a:t>
            </a:r>
          </a:p>
        </p:txBody>
      </p:sp>
      <p:pic>
        <p:nvPicPr>
          <p:cNvPr id="3" name="Picture 2" descr="A green leaf and black text&#10;&#10;Description automatically generated">
            <a:extLst>
              <a:ext uri="{FF2B5EF4-FFF2-40B4-BE49-F238E27FC236}">
                <a16:creationId xmlns:a16="http://schemas.microsoft.com/office/drawing/2014/main" id="{6EC9926B-8250-37F5-15CB-F33BD69B11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52823" y="6138333"/>
            <a:ext cx="1635977" cy="572592"/>
          </a:xfrm>
          <a:prstGeom prst="rect">
            <a:avLst/>
          </a:prstGeom>
        </p:spPr>
      </p:pic>
    </p:spTree>
    <p:extLst>
      <p:ext uri="{BB962C8B-B14F-4D97-AF65-F5344CB8AC3E}">
        <p14:creationId xmlns:p14="http://schemas.microsoft.com/office/powerpoint/2010/main" val="170581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ltGray">
          <a:xfrm>
            <a:off x="1"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1066801" y="562302"/>
            <a:ext cx="10058400" cy="109728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1" y="2057400"/>
            <a:ext cx="100584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0" y="6519333"/>
            <a:ext cx="1600200" cy="202142"/>
          </a:xfrm>
          <a:prstGeom prst="rect">
            <a:avLst/>
          </a:prstGeom>
        </p:spPr>
        <p:txBody>
          <a:bodyPr vert="horz" lIns="91440" tIns="45720" rIns="91440" bIns="45720" rtlCol="0" anchor="ctr"/>
          <a:lstStyle>
            <a:lvl1pPr algn="r">
              <a:defRPr sz="800">
                <a:solidFill>
                  <a:schemeClr val="tx1"/>
                </a:solidFill>
              </a:defRPr>
            </a:lvl1pPr>
          </a:lstStyle>
          <a:p>
            <a:endParaRPr lang="en-US">
              <a:solidFill>
                <a:prstClr val="black"/>
              </a:solidFill>
            </a:endParaRPr>
          </a:p>
        </p:txBody>
      </p:sp>
      <p:sp>
        <p:nvSpPr>
          <p:cNvPr id="5" name="Footer Placeholder 4"/>
          <p:cNvSpPr>
            <a:spLocks noGrp="1"/>
          </p:cNvSpPr>
          <p:nvPr>
            <p:ph type="ftr" sz="quarter" idx="3"/>
          </p:nvPr>
        </p:nvSpPr>
        <p:spPr>
          <a:xfrm>
            <a:off x="1066801" y="6519333"/>
            <a:ext cx="7086600" cy="202142"/>
          </a:xfrm>
          <a:prstGeom prst="rect">
            <a:avLst/>
          </a:prstGeom>
        </p:spPr>
        <p:txBody>
          <a:bodyPr vert="horz" lIns="91440" tIns="45720" rIns="91440" bIns="45720" rtlCol="0" anchor="ctr"/>
          <a:lstStyle>
            <a:lvl1pPr algn="l">
              <a:defRPr sz="800">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4"/>
          </p:nvPr>
        </p:nvSpPr>
        <p:spPr>
          <a:xfrm>
            <a:off x="10210800" y="6519333"/>
            <a:ext cx="914400" cy="202142"/>
          </a:xfrm>
          <a:prstGeom prst="rect">
            <a:avLst/>
          </a:prstGeom>
        </p:spPr>
        <p:txBody>
          <a:bodyPr vert="horz" lIns="91440" tIns="45720" rIns="91440" bIns="45720" rtlCol="0" anchor="ctr"/>
          <a:lstStyle>
            <a:lvl1pPr algn="r">
              <a:defRPr sz="800">
                <a:solidFill>
                  <a:schemeClr val="tx1"/>
                </a:solidFill>
              </a:defRPr>
            </a:lvl1pPr>
          </a:lstStyle>
          <a:p>
            <a:fld id="{5E3DCFCC-8C7B-4574-91B2-C3342261C6C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5472258"/>
      </p:ext>
    </p:extLst>
  </p:cSld>
  <p:clrMap bg1="lt1" tx1="dk1" bg2="lt2" tx2="dk2" accent1="accent1" accent2="accent2" accent3="accent3" accent4="accent4" accent5="accent5" accent6="accent6" hlink="hlink" folHlink="folHlink"/>
  <p:sldLayoutIdLst>
    <p:sldLayoutId id="2147483660" r:id="rId1"/>
    <p:sldLayoutId id="214748366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8401" y="4191000"/>
            <a:ext cx="7219741" cy="1143000"/>
          </a:xfrm>
        </p:spPr>
        <p:txBody>
          <a:bodyPr>
            <a:normAutofit fontScale="90000"/>
          </a:bodyPr>
          <a:lstStyle/>
          <a:p>
            <a:pPr algn="ctr">
              <a:lnSpc>
                <a:spcPct val="100000"/>
              </a:lnSpc>
            </a:pPr>
            <a:r>
              <a:rPr lang="en-US" sz="4000" b="1" dirty="0">
                <a:solidFill>
                  <a:srgbClr val="336600"/>
                </a:solidFill>
              </a:rPr>
              <a:t>Maintaining Plant Product Integrity</a:t>
            </a:r>
            <a:br>
              <a:rPr lang="en-US" dirty="0"/>
            </a:br>
            <a:endParaRPr lang="en-US" sz="2700" dirty="0"/>
          </a:p>
        </p:txBody>
      </p:sp>
    </p:spTree>
    <p:extLst>
      <p:ext uri="{BB962C8B-B14F-4D97-AF65-F5344CB8AC3E}">
        <p14:creationId xmlns:p14="http://schemas.microsoft.com/office/powerpoint/2010/main" val="217841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38466" y="1058276"/>
            <a:ext cx="11219289" cy="5232202"/>
          </a:xfrm>
          <a:prstGeom prst="rect">
            <a:avLst/>
          </a:prstGeom>
        </p:spPr>
        <p:txBody>
          <a:bodyPr wrap="square">
            <a:spAutoFit/>
          </a:bodyPr>
          <a:lstStyle/>
          <a:p>
            <a:pPr marL="285750" indent="-285750">
              <a:buFont typeface="Wingdings" panose="05000000000000000000" pitchFamily="2" charset="2"/>
              <a:buChar char="v"/>
            </a:pPr>
            <a:r>
              <a:rPr lang="en-US" sz="2200" b="1" dirty="0"/>
              <a:t>Determine Critical Control Points</a:t>
            </a:r>
            <a:endParaRPr lang="en-US" sz="2200" dirty="0"/>
          </a:p>
          <a:p>
            <a:pPr marL="863600" lvl="1" indent="-355600">
              <a:buFont typeface="Arial" pitchFamily="34" charset="0"/>
              <a:buChar char="•"/>
            </a:pPr>
            <a:r>
              <a:rPr lang="en-US" sz="2400" dirty="0"/>
              <a:t>Segregation of unauthorized plant material in the country of cultivation</a:t>
            </a:r>
          </a:p>
          <a:p>
            <a:pPr marL="863600" lvl="1" indent="-355600">
              <a:buFont typeface="Arial" pitchFamily="34" charset="0"/>
              <a:buChar char="•"/>
            </a:pPr>
            <a:r>
              <a:rPr lang="en-US" sz="2400" dirty="0"/>
              <a:t>Preparation of plant material for planting</a:t>
            </a:r>
          </a:p>
          <a:p>
            <a:pPr marL="863600" lvl="1" indent="-355600">
              <a:buFont typeface="Arial" pitchFamily="34" charset="0"/>
              <a:buChar char="•"/>
            </a:pPr>
            <a:r>
              <a:rPr lang="en-US" sz="2400" dirty="0"/>
              <a:t>Transfer of plant material to the field trial site for planting (includes transfer to intermediate facilities such as field stations prior to planting)</a:t>
            </a:r>
          </a:p>
          <a:p>
            <a:pPr marL="863600" lvl="1" indent="-355600">
              <a:buFont typeface="Arial" pitchFamily="34" charset="0"/>
              <a:buChar char="•"/>
            </a:pPr>
            <a:r>
              <a:rPr lang="en-US" sz="2400" dirty="0"/>
              <a:t>Planting the materials</a:t>
            </a:r>
          </a:p>
          <a:p>
            <a:pPr marL="863600" lvl="1" indent="-355600">
              <a:buFont typeface="Arial" pitchFamily="34" charset="0"/>
              <a:buChar char="•"/>
            </a:pPr>
            <a:r>
              <a:rPr lang="en-US" sz="2400" dirty="0"/>
              <a:t>Harvesting the seed, grain or plant product</a:t>
            </a:r>
          </a:p>
          <a:p>
            <a:pPr marL="863600" lvl="1" indent="-355600">
              <a:buFont typeface="Arial" pitchFamily="34" charset="0"/>
              <a:buChar char="•"/>
            </a:pPr>
            <a:r>
              <a:rPr lang="en-US" sz="2400" dirty="0"/>
              <a:t>Processing seed, grain, or plant product</a:t>
            </a:r>
          </a:p>
          <a:p>
            <a:pPr marL="863600" lvl="1" indent="-355600">
              <a:buFont typeface="Arial" pitchFamily="34" charset="0"/>
              <a:buChar char="•"/>
            </a:pPr>
            <a:r>
              <a:rPr lang="en-US" sz="2400" dirty="0"/>
              <a:t>Transfer of plant material from the field trial site </a:t>
            </a:r>
          </a:p>
          <a:p>
            <a:pPr marL="863600" lvl="1" indent="-355600">
              <a:buFont typeface="Arial" pitchFamily="34" charset="0"/>
              <a:buChar char="•"/>
            </a:pPr>
            <a:r>
              <a:rPr lang="en-US" sz="2400" dirty="0"/>
              <a:t>Confirmation of confinement</a:t>
            </a:r>
          </a:p>
          <a:p>
            <a:pPr marL="863600" lvl="1" indent="-355600">
              <a:buFont typeface="Arial" pitchFamily="34" charset="0"/>
              <a:buChar char="•"/>
            </a:pPr>
            <a:r>
              <a:rPr lang="en-US" sz="2400" dirty="0"/>
              <a:t>Isolation to prevent inadvertent cross-contamination during pollen flow</a:t>
            </a:r>
          </a:p>
          <a:p>
            <a:pPr marL="863600" lvl="1" indent="-355600">
              <a:buFont typeface="Arial" pitchFamily="34" charset="0"/>
              <a:buChar char="•"/>
            </a:pPr>
            <a:r>
              <a:rPr lang="en-US" sz="2400" dirty="0"/>
              <a:t>Storage (if applicable) of harvested material</a:t>
            </a:r>
          </a:p>
          <a:p>
            <a:pPr marL="863600" lvl="1" indent="-355600">
              <a:buFont typeface="Arial" pitchFamily="34" charset="0"/>
              <a:buChar char="•"/>
            </a:pPr>
            <a:r>
              <a:rPr lang="en-US" sz="2400" dirty="0"/>
              <a:t>Use of harvested material in country of cultivation</a:t>
            </a:r>
          </a:p>
          <a:p>
            <a:pPr marL="863600" lvl="1" indent="-355600">
              <a:buFont typeface="Arial" pitchFamily="34" charset="0"/>
              <a:buChar char="•"/>
            </a:pPr>
            <a:r>
              <a:rPr lang="en-US" sz="2400" dirty="0"/>
              <a:t>Material disposition </a:t>
            </a:r>
          </a:p>
        </p:txBody>
      </p:sp>
      <p:sp>
        <p:nvSpPr>
          <p:cNvPr id="10" name="Title 3"/>
          <p:cNvSpPr>
            <a:spLocks noGrp="1"/>
          </p:cNvSpPr>
          <p:nvPr>
            <p:ph type="title"/>
          </p:nvPr>
        </p:nvSpPr>
        <p:spPr>
          <a:xfrm>
            <a:off x="2010896" y="172770"/>
            <a:ext cx="8167032" cy="589230"/>
          </a:xfrm>
        </p:spPr>
        <p:txBody>
          <a:bodyPr>
            <a:normAutofit/>
          </a:bodyPr>
          <a:lstStyle/>
          <a:p>
            <a:r>
              <a:rPr lang="en-US" dirty="0"/>
              <a:t>Confined Field Trials</a:t>
            </a:r>
          </a:p>
        </p:txBody>
      </p:sp>
    </p:spTree>
    <p:extLst>
      <p:ext uri="{BB962C8B-B14F-4D97-AF65-F5344CB8AC3E}">
        <p14:creationId xmlns:p14="http://schemas.microsoft.com/office/powerpoint/2010/main" val="38174192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529" y="76200"/>
            <a:ext cx="6704945" cy="740184"/>
          </a:xfrm>
        </p:spPr>
        <p:txBody>
          <a:bodyPr/>
          <a:lstStyle/>
          <a:p>
            <a:r>
              <a:rPr lang="en-US" dirty="0"/>
              <a:t>Confined Field Trials</a:t>
            </a:r>
          </a:p>
        </p:txBody>
      </p:sp>
      <p:sp>
        <p:nvSpPr>
          <p:cNvPr id="3" name="TextBox 2"/>
          <p:cNvSpPr txBox="1"/>
          <p:nvPr/>
        </p:nvSpPr>
        <p:spPr>
          <a:xfrm>
            <a:off x="106974" y="1047242"/>
            <a:ext cx="5725258" cy="430887"/>
          </a:xfrm>
          <a:prstGeom prst="rect">
            <a:avLst/>
          </a:prstGeom>
          <a:noFill/>
        </p:spPr>
        <p:txBody>
          <a:bodyPr wrap="square" rtlCol="0">
            <a:spAutoFit/>
          </a:bodyPr>
          <a:lstStyle/>
          <a:p>
            <a:pPr marL="285750" indent="-285750">
              <a:buFont typeface="Wingdings" panose="05000000000000000000" pitchFamily="2" charset="2"/>
              <a:buChar char="v"/>
            </a:pPr>
            <a:r>
              <a:rPr lang="en-US" sz="2200" b="1" dirty="0"/>
              <a:t>Establish and Implement:</a:t>
            </a:r>
          </a:p>
        </p:txBody>
      </p:sp>
      <p:sp>
        <p:nvSpPr>
          <p:cNvPr id="9" name="TextBox 8"/>
          <p:cNvSpPr txBox="1"/>
          <p:nvPr/>
        </p:nvSpPr>
        <p:spPr>
          <a:xfrm>
            <a:off x="106974" y="1728548"/>
            <a:ext cx="8094472" cy="4801314"/>
          </a:xfrm>
          <a:prstGeom prst="rect">
            <a:avLst/>
          </a:prstGeom>
          <a:noFill/>
        </p:spPr>
        <p:txBody>
          <a:bodyPr wrap="square" rtlCol="0">
            <a:spAutoFit/>
          </a:bodyPr>
          <a:lstStyle/>
          <a:p>
            <a:pPr marL="228600" indent="-228600">
              <a:buFont typeface="Arial" pitchFamily="34" charset="0"/>
              <a:buChar char="•"/>
            </a:pPr>
            <a:r>
              <a:rPr lang="en-US" sz="1500" dirty="0"/>
              <a:t>A procedure for site selection and planning for the controlled environmental release</a:t>
            </a:r>
          </a:p>
          <a:p>
            <a:pPr marL="228600" indent="-228600">
              <a:buFont typeface="Arial" pitchFamily="34" charset="0"/>
              <a:buChar char="•"/>
            </a:pPr>
            <a:r>
              <a:rPr lang="en-US" sz="1500" dirty="0"/>
              <a:t>Labeling, tracking, and disposition of plant material as part of an inventory system</a:t>
            </a:r>
          </a:p>
          <a:p>
            <a:pPr marL="228600" indent="-228600">
              <a:buFont typeface="Arial" pitchFamily="34" charset="0"/>
              <a:buChar char="•"/>
            </a:pPr>
            <a:r>
              <a:rPr lang="en-US" sz="1500" dirty="0"/>
              <a:t>Procedures to ensure that labels used to identify plants or seeds are recorded and information pertinent to identity is retrievable</a:t>
            </a:r>
          </a:p>
          <a:p>
            <a:pPr marL="228600" indent="-228600">
              <a:buFont typeface="Arial" pitchFamily="34" charset="0"/>
              <a:buChar char="•"/>
            </a:pPr>
            <a:r>
              <a:rPr lang="en-US" sz="1500" dirty="0"/>
              <a:t>Internal work processes and SOPs for traceability</a:t>
            </a:r>
          </a:p>
          <a:p>
            <a:pPr marL="228600" indent="-228600">
              <a:buFont typeface="Arial" pitchFamily="34" charset="0"/>
              <a:buChar char="•"/>
            </a:pPr>
            <a:r>
              <a:rPr lang="en-US" sz="1500" dirty="0"/>
              <a:t>Transfer protocols or processes for traceability across functions, departments, organizations, or locations</a:t>
            </a:r>
          </a:p>
          <a:p>
            <a:pPr marL="228600" indent="-228600">
              <a:buFont typeface="Arial" pitchFamily="34" charset="0"/>
              <a:buChar char="•"/>
            </a:pPr>
            <a:r>
              <a:rPr lang="en-US" sz="1500" dirty="0"/>
              <a:t>Protocols and/or SOPs for planting (e.g., procedures to ensure any equipment used for planting is free from contaminant seed/material prior to and following use; the plot design is clear and easy to follow to prevent errors, such as the wrong genotype planted in the wrong location of plot)</a:t>
            </a:r>
          </a:p>
          <a:p>
            <a:pPr marL="228600" indent="-228600">
              <a:buFont typeface="Arial" pitchFamily="34" charset="0"/>
              <a:buChar char="•"/>
            </a:pPr>
            <a:r>
              <a:rPr lang="en-US" sz="1500" dirty="0"/>
              <a:t>Protocols and/or SOPs for harvesting of the plant material to prevent cross contamination from other genotypes from both within the plot, or from other sources outside the plot (e.g., procedures to ensure any equipment or container (e.g., bag, bin, and envelope) used for harvest is free from contaminant seed/material prior to use)</a:t>
            </a:r>
          </a:p>
          <a:p>
            <a:pPr marL="228600" indent="-228600">
              <a:buFont typeface="Arial" pitchFamily="34" charset="0"/>
              <a:buChar char="•"/>
            </a:pPr>
            <a:r>
              <a:rPr lang="en-US" sz="1500" dirty="0"/>
              <a:t>Methods and controls for confinement (e.g., those for reproductive isolation around the field trial site and within the field trial site if required for transgenic purity, those for movement of personnel and equipment between trials of different events during pollen flow, those for cleaning of equipment prior to its leaving the trial site, those for disposition of plant material during season or after harvest, and those for post-harvest land-use restrictions) </a:t>
            </a:r>
          </a:p>
          <a:p>
            <a:pPr marL="228600" indent="-228600">
              <a:buFont typeface="Arial" pitchFamily="34" charset="0"/>
              <a:buChar char="•"/>
            </a:pPr>
            <a:r>
              <a:rPr lang="en-US" sz="1600" dirty="0"/>
              <a:t>Training for individuals involved with activities related to confined field trials </a:t>
            </a:r>
            <a:endParaRPr lang="en-US" sz="1500" dirty="0"/>
          </a:p>
        </p:txBody>
      </p:sp>
      <p:pic>
        <p:nvPicPr>
          <p:cNvPr id="6" name="Picture 5">
            <a:extLst>
              <a:ext uri="{FF2B5EF4-FFF2-40B4-BE49-F238E27FC236}">
                <a16:creationId xmlns:a16="http://schemas.microsoft.com/office/drawing/2014/main" id="{EF39E65A-4E88-4614-A98C-7A834C7E9B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1446" y="2406824"/>
            <a:ext cx="3883580" cy="2592068"/>
          </a:xfrm>
          <a:prstGeom prst="rect">
            <a:avLst/>
          </a:prstGeom>
        </p:spPr>
      </p:pic>
      <p:sp>
        <p:nvSpPr>
          <p:cNvPr id="7" name="Rectangle 6">
            <a:extLst>
              <a:ext uri="{FF2B5EF4-FFF2-40B4-BE49-F238E27FC236}">
                <a16:creationId xmlns:a16="http://schemas.microsoft.com/office/drawing/2014/main" id="{C2C8CEFA-5E5A-438E-8E40-E2D4D8AEBA99}"/>
              </a:ext>
            </a:extLst>
          </p:cNvPr>
          <p:cNvSpPr/>
          <p:nvPr/>
        </p:nvSpPr>
        <p:spPr>
          <a:xfrm>
            <a:off x="136199" y="1308877"/>
            <a:ext cx="2833404" cy="400110"/>
          </a:xfrm>
          <a:prstGeom prst="rect">
            <a:avLst/>
          </a:prstGeom>
        </p:spPr>
        <p:txBody>
          <a:bodyPr wrap="none">
            <a:spAutoFit/>
          </a:bodyPr>
          <a:lstStyle/>
          <a:p>
            <a:pPr marL="457200" indent="-457200">
              <a:buFont typeface="+mj-lt"/>
              <a:buAutoNum type="alphaLcParenR"/>
            </a:pPr>
            <a:r>
              <a:rPr lang="en-US" sz="2000" dirty="0"/>
              <a:t>Preventive Measures</a:t>
            </a:r>
          </a:p>
        </p:txBody>
      </p:sp>
    </p:spTree>
    <p:extLst>
      <p:ext uri="{BB962C8B-B14F-4D97-AF65-F5344CB8AC3E}">
        <p14:creationId xmlns:p14="http://schemas.microsoft.com/office/powerpoint/2010/main" val="371005768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529" y="76200"/>
            <a:ext cx="6704945" cy="815775"/>
          </a:xfrm>
        </p:spPr>
        <p:txBody>
          <a:bodyPr/>
          <a:lstStyle/>
          <a:p>
            <a:r>
              <a:rPr lang="en-US" dirty="0"/>
              <a:t>Confined Field Trials</a:t>
            </a:r>
          </a:p>
        </p:txBody>
      </p:sp>
      <p:sp>
        <p:nvSpPr>
          <p:cNvPr id="3" name="TextBox 2"/>
          <p:cNvSpPr txBox="1"/>
          <p:nvPr/>
        </p:nvSpPr>
        <p:spPr>
          <a:xfrm>
            <a:off x="168468" y="1057635"/>
            <a:ext cx="6741927" cy="430887"/>
          </a:xfrm>
          <a:prstGeom prst="rect">
            <a:avLst/>
          </a:prstGeom>
          <a:noFill/>
        </p:spPr>
        <p:txBody>
          <a:bodyPr wrap="square" rtlCol="0">
            <a:spAutoFit/>
          </a:bodyPr>
          <a:lstStyle/>
          <a:p>
            <a:pPr marL="342900" indent="-342900">
              <a:buFont typeface="Wingdings" panose="05000000000000000000" pitchFamily="2" charset="2"/>
              <a:buChar char="v"/>
            </a:pPr>
            <a:r>
              <a:rPr lang="en-US" sz="2200" b="1" dirty="0"/>
              <a:t>Establish and Implement:</a:t>
            </a:r>
          </a:p>
        </p:txBody>
      </p:sp>
      <p:sp>
        <p:nvSpPr>
          <p:cNvPr id="4" name="Rectangle 3"/>
          <p:cNvSpPr/>
          <p:nvPr/>
        </p:nvSpPr>
        <p:spPr>
          <a:xfrm>
            <a:off x="248365" y="1353322"/>
            <a:ext cx="6096000" cy="400110"/>
          </a:xfrm>
          <a:prstGeom prst="rect">
            <a:avLst/>
          </a:prstGeom>
        </p:spPr>
        <p:txBody>
          <a:bodyPr>
            <a:spAutoFit/>
          </a:bodyPr>
          <a:lstStyle/>
          <a:p>
            <a:pPr marL="457200" indent="-457200">
              <a:buFont typeface="+mj-lt"/>
              <a:buAutoNum type="alphaLcParenR" startAt="2"/>
            </a:pPr>
            <a:r>
              <a:rPr lang="en-US" sz="2000" dirty="0"/>
              <a:t>Monitoring &amp; Verification Procedures</a:t>
            </a:r>
          </a:p>
        </p:txBody>
      </p:sp>
      <p:sp>
        <p:nvSpPr>
          <p:cNvPr id="11" name="Rectangle 10"/>
          <p:cNvSpPr/>
          <p:nvPr/>
        </p:nvSpPr>
        <p:spPr>
          <a:xfrm>
            <a:off x="248365" y="1749914"/>
            <a:ext cx="11649852" cy="2554545"/>
          </a:xfrm>
          <a:prstGeom prst="rect">
            <a:avLst/>
          </a:prstGeom>
        </p:spPr>
        <p:txBody>
          <a:bodyPr wrap="square">
            <a:spAutoFit/>
          </a:bodyPr>
          <a:lstStyle/>
          <a:p>
            <a:pPr marL="342900" indent="-342900">
              <a:buFont typeface="Arial"/>
              <a:buChar char="•"/>
            </a:pPr>
            <a:r>
              <a:rPr lang="en-US" sz="2000" dirty="0"/>
              <a:t>Confirm</a:t>
            </a:r>
          </a:p>
          <a:p>
            <a:pPr marL="800100" lvl="1" indent="-342900">
              <a:buFont typeface="Arial"/>
              <a:buChar char="•"/>
            </a:pPr>
            <a:r>
              <a:rPr lang="en-US" sz="2000" dirty="0"/>
              <a:t>Plant identity prior to transfer to the field trial site</a:t>
            </a:r>
          </a:p>
          <a:p>
            <a:pPr marL="800100" lvl="1" indent="-342900">
              <a:buFont typeface="Arial"/>
              <a:buChar char="•"/>
            </a:pPr>
            <a:r>
              <a:rPr lang="en-US" sz="2000" dirty="0"/>
              <a:t>Plant identity and assessment of transgenic purity of plant material from the trial site by documentation or by using diagnostic methods where appropriate</a:t>
            </a:r>
          </a:p>
          <a:p>
            <a:pPr marL="800100" lvl="1" indent="-342900">
              <a:buFont typeface="Arial"/>
              <a:buChar char="•"/>
            </a:pPr>
            <a:r>
              <a:rPr lang="en-US" sz="2000" dirty="0"/>
              <a:t>Confinement measures through assessment</a:t>
            </a:r>
          </a:p>
          <a:p>
            <a:pPr marL="342900" indent="-342900">
              <a:buFont typeface="Arial"/>
              <a:buChar char="•"/>
            </a:pPr>
            <a:r>
              <a:rPr lang="en-US" sz="2000" dirty="0"/>
              <a:t>Monitor the field-trial site at regular intervals to confirm that management practices to confine the field-trial site are implemented in accordance with regulatory and internal operational requirements</a:t>
            </a:r>
          </a:p>
          <a:p>
            <a:pPr marL="342900" indent="-342900">
              <a:buFont typeface="Arial"/>
              <a:buChar char="•"/>
            </a:pPr>
            <a:r>
              <a:rPr lang="en-US" sz="2000" dirty="0"/>
              <a:t>Volunteer monitoring </a:t>
            </a:r>
          </a:p>
        </p:txBody>
      </p:sp>
      <p:pic>
        <p:nvPicPr>
          <p:cNvPr id="6" name="Picture 5">
            <a:extLst>
              <a:ext uri="{FF2B5EF4-FFF2-40B4-BE49-F238E27FC236}">
                <a16:creationId xmlns:a16="http://schemas.microsoft.com/office/drawing/2014/main" id="{C4515FB6-3567-48A1-8CDD-D4FC6E2D6F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1085" y="4125131"/>
            <a:ext cx="3844412" cy="2553378"/>
          </a:xfrm>
          <a:prstGeom prst="rect">
            <a:avLst/>
          </a:prstGeom>
        </p:spPr>
      </p:pic>
    </p:spTree>
    <p:extLst>
      <p:ext uri="{BB962C8B-B14F-4D97-AF65-F5344CB8AC3E}">
        <p14:creationId xmlns:p14="http://schemas.microsoft.com/office/powerpoint/2010/main" val="240136912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529" y="76200"/>
            <a:ext cx="6704945" cy="815775"/>
          </a:xfrm>
        </p:spPr>
        <p:txBody>
          <a:bodyPr/>
          <a:lstStyle/>
          <a:p>
            <a:r>
              <a:rPr lang="en-US" dirty="0"/>
              <a:t>Confined Field Trials</a:t>
            </a:r>
          </a:p>
        </p:txBody>
      </p:sp>
      <p:sp>
        <p:nvSpPr>
          <p:cNvPr id="3" name="TextBox 2"/>
          <p:cNvSpPr txBox="1"/>
          <p:nvPr/>
        </p:nvSpPr>
        <p:spPr>
          <a:xfrm>
            <a:off x="190501" y="1051014"/>
            <a:ext cx="6741927" cy="430887"/>
          </a:xfrm>
          <a:prstGeom prst="rect">
            <a:avLst/>
          </a:prstGeom>
          <a:noFill/>
        </p:spPr>
        <p:txBody>
          <a:bodyPr wrap="square" rtlCol="0">
            <a:spAutoFit/>
          </a:bodyPr>
          <a:lstStyle/>
          <a:p>
            <a:pPr marL="342900" indent="-342900">
              <a:buFont typeface="Wingdings" panose="05000000000000000000" pitchFamily="2" charset="2"/>
              <a:buChar char="v"/>
            </a:pPr>
            <a:r>
              <a:rPr lang="en-US" sz="2200" b="1" dirty="0"/>
              <a:t>Establish and Implement:</a:t>
            </a:r>
          </a:p>
        </p:txBody>
      </p:sp>
      <p:sp>
        <p:nvSpPr>
          <p:cNvPr id="5" name="Rectangle 4"/>
          <p:cNvSpPr/>
          <p:nvPr/>
        </p:nvSpPr>
        <p:spPr>
          <a:xfrm>
            <a:off x="-209320" y="1440885"/>
            <a:ext cx="3257520" cy="400110"/>
          </a:xfrm>
          <a:prstGeom prst="rect">
            <a:avLst/>
          </a:prstGeom>
        </p:spPr>
        <p:txBody>
          <a:bodyPr wrap="square">
            <a:spAutoFit/>
          </a:bodyPr>
          <a:lstStyle/>
          <a:p>
            <a:pPr marL="914400" lvl="1" indent="-457200">
              <a:buAutoNum type="alphaLcParenR" startAt="3"/>
            </a:pPr>
            <a:r>
              <a:rPr lang="en-US" sz="2000" dirty="0"/>
              <a:t>Corrective Measures</a:t>
            </a:r>
          </a:p>
        </p:txBody>
      </p:sp>
      <p:sp>
        <p:nvSpPr>
          <p:cNvPr id="12" name="Rectangle 11"/>
          <p:cNvSpPr/>
          <p:nvPr/>
        </p:nvSpPr>
        <p:spPr>
          <a:xfrm>
            <a:off x="408227" y="1815592"/>
            <a:ext cx="11647697" cy="2554545"/>
          </a:xfrm>
          <a:prstGeom prst="rect">
            <a:avLst/>
          </a:prstGeom>
        </p:spPr>
        <p:txBody>
          <a:bodyPr wrap="square">
            <a:spAutoFit/>
          </a:bodyPr>
          <a:lstStyle/>
          <a:p>
            <a:pPr marL="228600" indent="-228600">
              <a:buFont typeface="Arial" pitchFamily="34" charset="0"/>
              <a:buChar char="•"/>
            </a:pPr>
            <a:r>
              <a:rPr lang="en-US" sz="2000" dirty="0"/>
              <a:t>When a plant is misidentified, a plant is correctly identified but is not the desired genotype, or when identity cannot be confirmed, the plant material and any derivatives should be reviewed and appropriate disposition determined</a:t>
            </a:r>
          </a:p>
          <a:p>
            <a:pPr marL="228600" indent="-228600">
              <a:buFont typeface="Arial" pitchFamily="34" charset="0"/>
              <a:buChar char="•"/>
            </a:pPr>
            <a:r>
              <a:rPr lang="en-US" sz="2000" dirty="0"/>
              <a:t>Correct any deficiencies that could affect confinement of the field trial site and assess impact on plant product integrity</a:t>
            </a:r>
          </a:p>
          <a:p>
            <a:pPr marL="228600" indent="-228600">
              <a:buFont typeface="Arial" pitchFamily="34" charset="0"/>
              <a:buChar char="•"/>
            </a:pPr>
            <a:r>
              <a:rPr lang="en-US" sz="2000" dirty="0"/>
              <a:t>Incorporate any corrective measures or procedural changes into the SOP, as appropriate</a:t>
            </a:r>
          </a:p>
          <a:p>
            <a:pPr marL="228600" indent="-228600">
              <a:buFont typeface="Arial" pitchFamily="34" charset="0"/>
              <a:buChar char="•"/>
            </a:pPr>
            <a:r>
              <a:rPr lang="en-US" sz="2000" dirty="0"/>
              <a:t>If applicable, train personnel on the procedural changes incorporated</a:t>
            </a:r>
          </a:p>
          <a:p>
            <a:pPr marL="228600" indent="-228600">
              <a:buFont typeface="Arial" pitchFamily="34" charset="0"/>
              <a:buChar char="•"/>
            </a:pPr>
            <a:r>
              <a:rPr lang="en-US" sz="2000" dirty="0"/>
              <a:t>Incorporate reporting and resolution procedures for potential regulatory compliance incidents</a:t>
            </a:r>
            <a:endParaRPr lang="en-US" sz="2400" dirty="0"/>
          </a:p>
        </p:txBody>
      </p:sp>
      <p:pic>
        <p:nvPicPr>
          <p:cNvPr id="6" name="Picture 5">
            <a:extLst>
              <a:ext uri="{FF2B5EF4-FFF2-40B4-BE49-F238E27FC236}">
                <a16:creationId xmlns:a16="http://schemas.microsoft.com/office/drawing/2014/main" id="{547C9BDD-5F80-4269-8C7A-56EE82A021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0675" y="4488163"/>
            <a:ext cx="3210649" cy="2139897"/>
          </a:xfrm>
          <a:prstGeom prst="rect">
            <a:avLst/>
          </a:prstGeom>
        </p:spPr>
      </p:pic>
    </p:spTree>
    <p:extLst>
      <p:ext uri="{BB962C8B-B14F-4D97-AF65-F5344CB8AC3E}">
        <p14:creationId xmlns:p14="http://schemas.microsoft.com/office/powerpoint/2010/main" val="331539808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529" y="76200"/>
            <a:ext cx="6704945" cy="815775"/>
          </a:xfrm>
        </p:spPr>
        <p:txBody>
          <a:bodyPr/>
          <a:lstStyle/>
          <a:p>
            <a:r>
              <a:rPr lang="en-US" dirty="0"/>
              <a:t>Confined Field Trials</a:t>
            </a:r>
          </a:p>
        </p:txBody>
      </p:sp>
      <p:sp>
        <p:nvSpPr>
          <p:cNvPr id="3" name="TextBox 2"/>
          <p:cNvSpPr txBox="1"/>
          <p:nvPr/>
        </p:nvSpPr>
        <p:spPr>
          <a:xfrm>
            <a:off x="190501" y="1051014"/>
            <a:ext cx="6741927" cy="430887"/>
          </a:xfrm>
          <a:prstGeom prst="rect">
            <a:avLst/>
          </a:prstGeom>
          <a:noFill/>
        </p:spPr>
        <p:txBody>
          <a:bodyPr wrap="square" rtlCol="0">
            <a:spAutoFit/>
          </a:bodyPr>
          <a:lstStyle/>
          <a:p>
            <a:pPr marL="342900" indent="-342900">
              <a:buFont typeface="Wingdings" panose="05000000000000000000" pitchFamily="2" charset="2"/>
              <a:buChar char="v"/>
            </a:pPr>
            <a:r>
              <a:rPr lang="en-US" sz="2200" b="1" dirty="0"/>
              <a:t>Establish and Implement:</a:t>
            </a:r>
          </a:p>
        </p:txBody>
      </p:sp>
      <p:sp>
        <p:nvSpPr>
          <p:cNvPr id="5" name="Rectangle 4"/>
          <p:cNvSpPr/>
          <p:nvPr/>
        </p:nvSpPr>
        <p:spPr>
          <a:xfrm>
            <a:off x="-209321" y="1440885"/>
            <a:ext cx="6015209" cy="400110"/>
          </a:xfrm>
          <a:prstGeom prst="rect">
            <a:avLst/>
          </a:prstGeom>
        </p:spPr>
        <p:txBody>
          <a:bodyPr wrap="square">
            <a:spAutoFit/>
          </a:bodyPr>
          <a:lstStyle/>
          <a:p>
            <a:pPr marL="914400" lvl="1" indent="-457200">
              <a:buAutoNum type="alphaLcParenR" startAt="3"/>
            </a:pPr>
            <a:r>
              <a:rPr lang="en-US" sz="2000" dirty="0"/>
              <a:t>Incident Escalation and Response Procedures</a:t>
            </a:r>
          </a:p>
        </p:txBody>
      </p:sp>
      <p:sp>
        <p:nvSpPr>
          <p:cNvPr id="12" name="Rectangle 11"/>
          <p:cNvSpPr/>
          <p:nvPr/>
        </p:nvSpPr>
        <p:spPr>
          <a:xfrm>
            <a:off x="408227" y="1815592"/>
            <a:ext cx="11647697" cy="1631216"/>
          </a:xfrm>
          <a:prstGeom prst="rect">
            <a:avLst/>
          </a:prstGeom>
        </p:spPr>
        <p:txBody>
          <a:bodyPr wrap="square">
            <a:spAutoFit/>
          </a:bodyPr>
          <a:lstStyle/>
          <a:p>
            <a:pPr marL="228600" indent="-228600">
              <a:buFont typeface="Arial" pitchFamily="34" charset="0"/>
              <a:buChar char="•"/>
            </a:pPr>
            <a:r>
              <a:rPr lang="en-US" sz="2000" dirty="0"/>
              <a:t>Establish and implement an incident response procedure (refer to Guide for Incident Response)</a:t>
            </a:r>
          </a:p>
          <a:p>
            <a:pPr marL="228600" indent="-228600">
              <a:buFont typeface="Arial" pitchFamily="34" charset="0"/>
              <a:buChar char="•"/>
            </a:pPr>
            <a:r>
              <a:rPr lang="en-US" sz="2000" dirty="0"/>
              <a:t>Documentation that personnel are trained to support robust systems to report and escalate any incidents of loss of control or containment of biotechnology derived plant material</a:t>
            </a:r>
          </a:p>
          <a:p>
            <a:pPr marL="228600" indent="-228600">
              <a:buFont typeface="Arial" pitchFamily="34" charset="0"/>
              <a:buChar char="•"/>
            </a:pPr>
            <a:r>
              <a:rPr lang="en-US" sz="2000" dirty="0"/>
              <a:t>Ensure corrective actions are taken and documented. If applicable, report incident to appropriate regulatory authorities </a:t>
            </a:r>
          </a:p>
        </p:txBody>
      </p:sp>
      <p:pic>
        <p:nvPicPr>
          <p:cNvPr id="7" name="Picture 6">
            <a:extLst>
              <a:ext uri="{FF2B5EF4-FFF2-40B4-BE49-F238E27FC236}">
                <a16:creationId xmlns:a16="http://schemas.microsoft.com/office/drawing/2014/main" id="{EF1C3CDB-176F-4879-AD58-F2708F43C7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6650" y="3404106"/>
            <a:ext cx="4838700" cy="3225800"/>
          </a:xfrm>
          <a:prstGeom prst="rect">
            <a:avLst/>
          </a:prstGeom>
        </p:spPr>
      </p:pic>
    </p:spTree>
    <p:extLst>
      <p:ext uri="{BB962C8B-B14F-4D97-AF65-F5344CB8AC3E}">
        <p14:creationId xmlns:p14="http://schemas.microsoft.com/office/powerpoint/2010/main" val="16503913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529" y="76200"/>
            <a:ext cx="6704945" cy="755302"/>
          </a:xfrm>
        </p:spPr>
        <p:txBody>
          <a:bodyPr/>
          <a:lstStyle/>
          <a:p>
            <a:r>
              <a:rPr lang="en-US" dirty="0"/>
              <a:t>Confined Field Trials</a:t>
            </a:r>
          </a:p>
        </p:txBody>
      </p:sp>
      <p:sp>
        <p:nvSpPr>
          <p:cNvPr id="3" name="TextBox 2"/>
          <p:cNvSpPr txBox="1"/>
          <p:nvPr/>
        </p:nvSpPr>
        <p:spPr>
          <a:xfrm>
            <a:off x="145318" y="1032369"/>
            <a:ext cx="6678133" cy="430887"/>
          </a:xfrm>
          <a:prstGeom prst="rect">
            <a:avLst/>
          </a:prstGeom>
          <a:noFill/>
        </p:spPr>
        <p:txBody>
          <a:bodyPr wrap="square" rtlCol="0">
            <a:spAutoFit/>
          </a:bodyPr>
          <a:lstStyle/>
          <a:p>
            <a:pPr marL="342900" indent="-342900">
              <a:buFont typeface="Wingdings" panose="05000000000000000000" pitchFamily="2" charset="2"/>
              <a:buChar char="v"/>
            </a:pPr>
            <a:r>
              <a:rPr lang="en-US" sz="2200" b="1" dirty="0"/>
              <a:t>Establish and Implement:</a:t>
            </a:r>
            <a:endParaRPr lang="en-US" sz="2200" dirty="0"/>
          </a:p>
        </p:txBody>
      </p:sp>
      <p:sp>
        <p:nvSpPr>
          <p:cNvPr id="5" name="Rectangle 4"/>
          <p:cNvSpPr/>
          <p:nvPr/>
        </p:nvSpPr>
        <p:spPr>
          <a:xfrm>
            <a:off x="-254390" y="1374872"/>
            <a:ext cx="6508870" cy="400110"/>
          </a:xfrm>
          <a:prstGeom prst="rect">
            <a:avLst/>
          </a:prstGeom>
        </p:spPr>
        <p:txBody>
          <a:bodyPr wrap="square">
            <a:spAutoFit/>
          </a:bodyPr>
          <a:lstStyle/>
          <a:p>
            <a:pPr marL="914400" lvl="1" indent="-457200">
              <a:buAutoNum type="alphaLcParenR" startAt="4"/>
            </a:pPr>
            <a:r>
              <a:rPr lang="en-US" sz="2000" dirty="0"/>
              <a:t>Record Keeping and Documentation Procedures</a:t>
            </a:r>
          </a:p>
        </p:txBody>
      </p:sp>
      <p:sp>
        <p:nvSpPr>
          <p:cNvPr id="7" name="Rectangle 6"/>
          <p:cNvSpPr/>
          <p:nvPr/>
        </p:nvSpPr>
        <p:spPr>
          <a:xfrm>
            <a:off x="472983" y="1970699"/>
            <a:ext cx="6615336" cy="3785652"/>
          </a:xfrm>
          <a:prstGeom prst="rect">
            <a:avLst/>
          </a:prstGeom>
        </p:spPr>
        <p:txBody>
          <a:bodyPr wrap="square">
            <a:spAutoFit/>
          </a:bodyPr>
          <a:lstStyle/>
          <a:p>
            <a:pPr marL="285750" indent="-285750">
              <a:buFont typeface="Arial" panose="020B0604020202020204" pitchFamily="34" charset="0"/>
              <a:buChar char="•"/>
            </a:pPr>
            <a:r>
              <a:rPr lang="en-US" sz="2000" dirty="0"/>
              <a:t>Documentation of trial conduct, identity and traceability should be secure, accessible, and retained as appropriate</a:t>
            </a:r>
          </a:p>
          <a:p>
            <a:pPr marL="285750" indent="-285750">
              <a:buFont typeface="Arial" panose="020B0604020202020204" pitchFamily="34" charset="0"/>
              <a:buChar char="•"/>
            </a:pPr>
            <a:r>
              <a:rPr lang="en-US" sz="2000" dirty="0"/>
              <a:t>Methods should be established and implemented to develop and record the trial protocol to provide trial execution guidance from planning through final disposition of harvested material</a:t>
            </a:r>
          </a:p>
          <a:p>
            <a:pPr marL="285750" indent="-285750">
              <a:buFont typeface="Arial" panose="020B0604020202020204" pitchFamily="34" charset="0"/>
              <a:buChar char="•"/>
            </a:pPr>
            <a:r>
              <a:rPr lang="en-US" sz="2000" dirty="0"/>
              <a:t>Procedures for the retention of documentation related to non-conformities and follow up actions</a:t>
            </a:r>
          </a:p>
          <a:p>
            <a:pPr marL="285750" indent="-285750">
              <a:buFont typeface="Arial" panose="020B0604020202020204" pitchFamily="34" charset="0"/>
              <a:buChar char="•"/>
            </a:pPr>
            <a:r>
              <a:rPr lang="en-US" sz="2000" dirty="0"/>
              <a:t>Processes to communicate changes in regulatory status and trial requirements (if applicable) to relevant parties. For example, the transition of confined field trials from regulated to stewarded status</a:t>
            </a:r>
            <a:endParaRPr lang="en-US" sz="2000" dirty="0">
              <a:highlight>
                <a:srgbClr val="FFFF00"/>
              </a:highlight>
            </a:endParaRPr>
          </a:p>
        </p:txBody>
      </p:sp>
      <p:pic>
        <p:nvPicPr>
          <p:cNvPr id="8" name="Picture 7">
            <a:extLst>
              <a:ext uri="{FF2B5EF4-FFF2-40B4-BE49-F238E27FC236}">
                <a16:creationId xmlns:a16="http://schemas.microsoft.com/office/drawing/2014/main" id="{7B53AA1E-32E7-4284-AC26-2035D9584DA0}"/>
              </a:ext>
            </a:extLst>
          </p:cNvPr>
          <p:cNvPicPr>
            <a:picLocks noChangeAspect="1"/>
          </p:cNvPicPr>
          <p:nvPr/>
        </p:nvPicPr>
        <p:blipFill>
          <a:blip r:embed="rId3"/>
          <a:stretch>
            <a:fillRect/>
          </a:stretch>
        </p:blipFill>
        <p:spPr>
          <a:xfrm>
            <a:off x="7285165" y="831502"/>
            <a:ext cx="4326611" cy="5394744"/>
          </a:xfrm>
          <a:prstGeom prst="rect">
            <a:avLst/>
          </a:prstGeom>
        </p:spPr>
      </p:pic>
    </p:spTree>
    <p:extLst>
      <p:ext uri="{BB962C8B-B14F-4D97-AF65-F5344CB8AC3E}">
        <p14:creationId xmlns:p14="http://schemas.microsoft.com/office/powerpoint/2010/main" val="323267854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529" y="76200"/>
            <a:ext cx="6704945" cy="770420"/>
          </a:xfrm>
        </p:spPr>
        <p:txBody>
          <a:bodyPr/>
          <a:lstStyle/>
          <a:p>
            <a:r>
              <a:rPr lang="en-US" dirty="0"/>
              <a:t>Confined Field Trials</a:t>
            </a:r>
          </a:p>
        </p:txBody>
      </p:sp>
      <p:sp>
        <p:nvSpPr>
          <p:cNvPr id="4" name="Rectangle 3"/>
          <p:cNvSpPr/>
          <p:nvPr/>
        </p:nvSpPr>
        <p:spPr>
          <a:xfrm>
            <a:off x="408227" y="1179222"/>
            <a:ext cx="11375546" cy="3539430"/>
          </a:xfrm>
          <a:prstGeom prst="rect">
            <a:avLst/>
          </a:prstGeom>
        </p:spPr>
        <p:txBody>
          <a:bodyPr wrap="square">
            <a:spAutoFit/>
          </a:bodyPr>
          <a:lstStyle/>
          <a:p>
            <a:r>
              <a:rPr lang="en-US" sz="3200" b="1" dirty="0"/>
              <a:t>Other Stewardship Considerations</a:t>
            </a:r>
          </a:p>
          <a:p>
            <a:r>
              <a:rPr lang="en-US" sz="3200" dirty="0"/>
              <a:t> </a:t>
            </a:r>
          </a:p>
          <a:p>
            <a:pPr marL="457200" indent="-457200">
              <a:buFont typeface="Arial" panose="020B0604020202020204" pitchFamily="34" charset="0"/>
              <a:buChar char="•"/>
            </a:pPr>
            <a:r>
              <a:rPr lang="en-US" sz="3200" dirty="0"/>
              <a:t>Biology of the host plant/breeding protocol</a:t>
            </a:r>
          </a:p>
          <a:p>
            <a:pPr marL="457200" indent="-457200">
              <a:buFont typeface="Arial" panose="020B0604020202020204" pitchFamily="34" charset="0"/>
              <a:buChar char="•"/>
            </a:pPr>
            <a:r>
              <a:rPr lang="en-US" sz="3200" dirty="0"/>
              <a:t>Receiving environment</a:t>
            </a:r>
          </a:p>
          <a:p>
            <a:pPr marL="457200" indent="-457200">
              <a:buFont typeface="Arial" panose="020B0604020202020204" pitchFamily="34" charset="0"/>
              <a:buChar char="•"/>
            </a:pPr>
            <a:r>
              <a:rPr lang="en-US" sz="3200" dirty="0"/>
              <a:t>Implications of regulatory requirements</a:t>
            </a:r>
          </a:p>
          <a:p>
            <a:pPr marL="457200" indent="-457200">
              <a:buFont typeface="Arial" panose="020B0604020202020204" pitchFamily="34" charset="0"/>
              <a:buChar char="•"/>
            </a:pPr>
            <a:r>
              <a:rPr lang="en-US" sz="3200" dirty="0"/>
              <a:t>Operating procedures</a:t>
            </a:r>
            <a:br>
              <a:rPr lang="en-US" sz="2400" dirty="0"/>
            </a:br>
            <a:endParaRPr lang="en-US" sz="3200" dirty="0"/>
          </a:p>
        </p:txBody>
      </p:sp>
      <p:pic>
        <p:nvPicPr>
          <p:cNvPr id="6" name="Picture 5" descr="_DSC009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5136" y="1627099"/>
            <a:ext cx="2704900" cy="4057350"/>
          </a:xfrm>
          <a:prstGeom prst="rect">
            <a:avLst/>
          </a:prstGeom>
        </p:spPr>
      </p:pic>
    </p:spTree>
    <p:extLst>
      <p:ext uri="{BB962C8B-B14F-4D97-AF65-F5344CB8AC3E}">
        <p14:creationId xmlns:p14="http://schemas.microsoft.com/office/powerpoint/2010/main" val="71735601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529" y="76201"/>
            <a:ext cx="6704945" cy="755302"/>
          </a:xfrm>
        </p:spPr>
        <p:txBody>
          <a:bodyPr/>
          <a:lstStyle/>
          <a:p>
            <a:r>
              <a:rPr lang="en-US" dirty="0"/>
              <a:t>Confined Field Trials</a:t>
            </a:r>
          </a:p>
        </p:txBody>
      </p:sp>
      <p:sp>
        <p:nvSpPr>
          <p:cNvPr id="3" name="TextBox 2"/>
          <p:cNvSpPr txBox="1"/>
          <p:nvPr/>
        </p:nvSpPr>
        <p:spPr>
          <a:xfrm>
            <a:off x="228601" y="1173480"/>
            <a:ext cx="11961812" cy="584775"/>
          </a:xfrm>
          <a:prstGeom prst="rect">
            <a:avLst/>
          </a:prstGeom>
          <a:noFill/>
        </p:spPr>
        <p:txBody>
          <a:bodyPr wrap="square" rtlCol="0">
            <a:spAutoFit/>
          </a:bodyPr>
          <a:lstStyle/>
          <a:p>
            <a:r>
              <a:rPr lang="en-US" sz="3200" b="1" dirty="0"/>
              <a:t>Examples of what could go wrong?</a:t>
            </a:r>
          </a:p>
        </p:txBody>
      </p:sp>
      <p:grpSp>
        <p:nvGrpSpPr>
          <p:cNvPr id="10" name="Groupe 9"/>
          <p:cNvGrpSpPr/>
          <p:nvPr/>
        </p:nvGrpSpPr>
        <p:grpSpPr>
          <a:xfrm>
            <a:off x="1567751" y="2067755"/>
            <a:ext cx="9712112" cy="3484085"/>
            <a:chOff x="1110551" y="1972062"/>
            <a:chExt cx="9712112" cy="3484085"/>
          </a:xfrm>
        </p:grpSpPr>
        <p:sp>
          <p:nvSpPr>
            <p:cNvPr id="4" name="Rectangle : coins arrondis 3"/>
            <p:cNvSpPr/>
            <p:nvPr/>
          </p:nvSpPr>
          <p:spPr>
            <a:xfrm>
              <a:off x="1603229" y="1972062"/>
              <a:ext cx="3566648" cy="1140302"/>
            </a:xfrm>
            <a:prstGeom prst="roundRect">
              <a:avLst/>
            </a:prstGeom>
            <a:ln w="38100">
              <a:solidFill>
                <a:srgbClr val="336600"/>
              </a:solidFill>
            </a:ln>
          </p:spPr>
          <p:txBody>
            <a:bodyPr wrap="square" anchor="ctr">
              <a:noAutofit/>
            </a:bodyPr>
            <a:lstStyle/>
            <a:p>
              <a:pPr algn="ctr"/>
              <a:r>
                <a:rPr lang="en-US" dirty="0"/>
                <a:t>Loss of information (the database is out of order, with no backup)</a:t>
              </a:r>
            </a:p>
          </p:txBody>
        </p:sp>
        <p:sp>
          <p:nvSpPr>
            <p:cNvPr id="5" name="Rectangle : coins arrondis 4"/>
            <p:cNvSpPr/>
            <p:nvPr/>
          </p:nvSpPr>
          <p:spPr>
            <a:xfrm>
              <a:off x="7041950" y="4315845"/>
              <a:ext cx="3780713" cy="1140302"/>
            </a:xfrm>
            <a:prstGeom prst="roundRect">
              <a:avLst/>
            </a:prstGeom>
            <a:ln w="38100">
              <a:solidFill>
                <a:srgbClr val="336600"/>
              </a:solidFill>
            </a:ln>
          </p:spPr>
          <p:txBody>
            <a:bodyPr wrap="square" anchor="ctr">
              <a:noAutofit/>
            </a:bodyPr>
            <a:lstStyle/>
            <a:p>
              <a:pPr algn="ctr"/>
              <a:r>
                <a:rPr lang="en-US" dirty="0"/>
                <a:t>Identity control has not been performed at a critical control point</a:t>
              </a:r>
            </a:p>
          </p:txBody>
        </p:sp>
        <p:sp>
          <p:nvSpPr>
            <p:cNvPr id="6" name="Rectangle : coins arrondis 5"/>
            <p:cNvSpPr/>
            <p:nvPr/>
          </p:nvSpPr>
          <p:spPr>
            <a:xfrm>
              <a:off x="6209507" y="1972062"/>
              <a:ext cx="4106801" cy="1140302"/>
            </a:xfrm>
            <a:prstGeom prst="roundRect">
              <a:avLst/>
            </a:prstGeom>
            <a:ln w="38100">
              <a:solidFill>
                <a:srgbClr val="336600"/>
              </a:solidFill>
            </a:ln>
          </p:spPr>
          <p:txBody>
            <a:bodyPr wrap="square" anchor="ctr">
              <a:noAutofit/>
            </a:bodyPr>
            <a:lstStyle/>
            <a:p>
              <a:pPr algn="ctr"/>
              <a:r>
                <a:rPr lang="en-US" dirty="0"/>
                <a:t>The final host plant reveals it doesn't contain the intended construct</a:t>
              </a:r>
            </a:p>
          </p:txBody>
        </p:sp>
        <p:sp>
          <p:nvSpPr>
            <p:cNvPr id="7" name="Rectangle : coins arrondis 6"/>
            <p:cNvSpPr/>
            <p:nvPr/>
          </p:nvSpPr>
          <p:spPr>
            <a:xfrm>
              <a:off x="1110551" y="4315845"/>
              <a:ext cx="2894633" cy="788424"/>
            </a:xfrm>
            <a:prstGeom prst="roundRect">
              <a:avLst/>
            </a:prstGeom>
            <a:ln w="38100">
              <a:solidFill>
                <a:srgbClr val="336600"/>
              </a:solidFill>
            </a:ln>
          </p:spPr>
          <p:txBody>
            <a:bodyPr wrap="none" anchor="ctr">
              <a:noAutofit/>
            </a:bodyPr>
            <a:lstStyle/>
            <a:p>
              <a:pPr algn="ctr"/>
              <a:r>
                <a:rPr lang="en-US" dirty="0"/>
                <a:t>Loss of traceability</a:t>
              </a:r>
            </a:p>
            <a:p>
              <a:pPr algn="ctr"/>
              <a:r>
                <a:rPr lang="en-US" dirty="0"/>
                <a:t>(e.g. a label is missing)</a:t>
              </a:r>
            </a:p>
          </p:txBody>
        </p:sp>
      </p:grpSp>
      <p:pic>
        <p:nvPicPr>
          <p:cNvPr id="14" name="Image 13"/>
          <p:cNvPicPr>
            <a:picLocks noChangeAspect="1"/>
          </p:cNvPicPr>
          <p:nvPr/>
        </p:nvPicPr>
        <p:blipFill>
          <a:blip r:embed="rId2">
            <a:duotone>
              <a:prstClr val="black"/>
              <a:srgbClr val="336600">
                <a:tint val="45000"/>
                <a:satMod val="400000"/>
              </a:srgbClr>
            </a:duotone>
            <a:extLst>
              <a:ext uri="{28A0092B-C50C-407E-A947-70E740481C1C}">
                <a14:useLocalDpi xmlns:a14="http://schemas.microsoft.com/office/drawing/2010/main" val="0"/>
              </a:ext>
            </a:extLst>
          </a:blip>
          <a:stretch>
            <a:fillRect/>
          </a:stretch>
        </p:blipFill>
        <p:spPr>
          <a:xfrm>
            <a:off x="5367811" y="3633602"/>
            <a:ext cx="1225912" cy="1225912"/>
          </a:xfrm>
          <a:prstGeom prst="rect">
            <a:avLst/>
          </a:prstGeom>
        </p:spPr>
      </p:pic>
      <p:sp>
        <p:nvSpPr>
          <p:cNvPr id="12" name="Rectangle 11">
            <a:extLst>
              <a:ext uri="{FF2B5EF4-FFF2-40B4-BE49-F238E27FC236}">
                <a16:creationId xmlns:a16="http://schemas.microsoft.com/office/drawing/2014/main" id="{4DD43CB2-2CFF-4604-9FA8-2AA7E3D72A5C}"/>
              </a:ext>
            </a:extLst>
          </p:cNvPr>
          <p:cNvSpPr/>
          <p:nvPr/>
        </p:nvSpPr>
        <p:spPr>
          <a:xfrm>
            <a:off x="4943143" y="5499854"/>
            <a:ext cx="2075247" cy="369332"/>
          </a:xfrm>
          <a:prstGeom prst="rect">
            <a:avLst/>
          </a:prstGeom>
        </p:spPr>
        <p:txBody>
          <a:bodyPr wrap="none">
            <a:spAutoFit/>
          </a:bodyPr>
          <a:lstStyle/>
          <a:p>
            <a:pPr algn="ctr"/>
            <a:r>
              <a:rPr lang="en-US" dirty="0"/>
              <a:t>Loss of containment</a:t>
            </a:r>
          </a:p>
        </p:txBody>
      </p:sp>
      <p:sp>
        <p:nvSpPr>
          <p:cNvPr id="13" name="Rectangle : coins arrondis 6">
            <a:extLst>
              <a:ext uri="{FF2B5EF4-FFF2-40B4-BE49-F238E27FC236}">
                <a16:creationId xmlns:a16="http://schemas.microsoft.com/office/drawing/2014/main" id="{2477D1E9-73BC-40A6-8651-C1A617F064A5}"/>
              </a:ext>
            </a:extLst>
          </p:cNvPr>
          <p:cNvSpPr/>
          <p:nvPr/>
        </p:nvSpPr>
        <p:spPr>
          <a:xfrm>
            <a:off x="4792337" y="5499854"/>
            <a:ext cx="2368627" cy="369332"/>
          </a:xfrm>
          <a:prstGeom prst="roundRect">
            <a:avLst/>
          </a:prstGeom>
          <a:ln w="38100">
            <a:solidFill>
              <a:srgbClr val="336600"/>
            </a:solidFill>
          </a:ln>
        </p:spPr>
        <p:txBody>
          <a:bodyPr wrap="none" anchor="ctr">
            <a:noAutofit/>
          </a:bodyPr>
          <a:lstStyle/>
          <a:p>
            <a:pPr algn="ctr"/>
            <a:endParaRPr lang="en-US" dirty="0"/>
          </a:p>
        </p:txBody>
      </p:sp>
      <p:sp>
        <p:nvSpPr>
          <p:cNvPr id="15" name="Rectangle : coins arrondis 4">
            <a:extLst>
              <a:ext uri="{FF2B5EF4-FFF2-40B4-BE49-F238E27FC236}">
                <a16:creationId xmlns:a16="http://schemas.microsoft.com/office/drawing/2014/main" id="{0BF884C8-5B9F-488A-9A1E-0889393C64E2}"/>
              </a:ext>
            </a:extLst>
          </p:cNvPr>
          <p:cNvSpPr/>
          <p:nvPr/>
        </p:nvSpPr>
        <p:spPr>
          <a:xfrm>
            <a:off x="7018391" y="3593260"/>
            <a:ext cx="4832514" cy="692326"/>
          </a:xfrm>
          <a:prstGeom prst="roundRect">
            <a:avLst/>
          </a:prstGeom>
          <a:ln w="38100">
            <a:solidFill>
              <a:srgbClr val="336600"/>
            </a:solidFill>
          </a:ln>
        </p:spPr>
        <p:txBody>
          <a:bodyPr wrap="square" anchor="ctr">
            <a:noAutofit/>
          </a:bodyPr>
          <a:lstStyle/>
          <a:p>
            <a:pPr lvl="0" algn="ctr"/>
            <a:r>
              <a:rPr lang="en-US" dirty="0"/>
              <a:t>Accidental transfer of harvested commodity to commercial grain channel</a:t>
            </a:r>
          </a:p>
        </p:txBody>
      </p:sp>
      <p:sp>
        <p:nvSpPr>
          <p:cNvPr id="16" name="Rectangle 15">
            <a:extLst>
              <a:ext uri="{FF2B5EF4-FFF2-40B4-BE49-F238E27FC236}">
                <a16:creationId xmlns:a16="http://schemas.microsoft.com/office/drawing/2014/main" id="{AF81EC0D-E38E-42C3-A8D6-5CED2EDEAD7E}"/>
              </a:ext>
            </a:extLst>
          </p:cNvPr>
          <p:cNvSpPr/>
          <p:nvPr/>
        </p:nvSpPr>
        <p:spPr>
          <a:xfrm>
            <a:off x="770403" y="3499891"/>
            <a:ext cx="4021934" cy="923330"/>
          </a:xfrm>
          <a:prstGeom prst="rect">
            <a:avLst/>
          </a:prstGeom>
        </p:spPr>
        <p:txBody>
          <a:bodyPr wrap="none">
            <a:spAutoFit/>
          </a:bodyPr>
          <a:lstStyle/>
          <a:p>
            <a:pPr algn="ctr"/>
            <a:r>
              <a:rPr lang="en-US" dirty="0"/>
              <a:t>Loss of confinement </a:t>
            </a:r>
          </a:p>
          <a:p>
            <a:pPr algn="ctr"/>
            <a:r>
              <a:rPr lang="en-US" dirty="0"/>
              <a:t>(e.g. Comingling with non-regulated GM)</a:t>
            </a:r>
            <a:endParaRPr lang="en-US" sz="2400" dirty="0"/>
          </a:p>
          <a:p>
            <a:pPr algn="ctr"/>
            <a:r>
              <a:rPr lang="en-US" dirty="0"/>
              <a:t> </a:t>
            </a:r>
          </a:p>
        </p:txBody>
      </p:sp>
      <p:sp>
        <p:nvSpPr>
          <p:cNvPr id="17" name="Rectangle : coins arrondis 6">
            <a:extLst>
              <a:ext uri="{FF2B5EF4-FFF2-40B4-BE49-F238E27FC236}">
                <a16:creationId xmlns:a16="http://schemas.microsoft.com/office/drawing/2014/main" id="{D562398C-85A2-4BE2-AD93-5AD5D7545DB3}"/>
              </a:ext>
            </a:extLst>
          </p:cNvPr>
          <p:cNvSpPr/>
          <p:nvPr/>
        </p:nvSpPr>
        <p:spPr>
          <a:xfrm>
            <a:off x="770403" y="3504228"/>
            <a:ext cx="4021934" cy="692326"/>
          </a:xfrm>
          <a:prstGeom prst="roundRect">
            <a:avLst/>
          </a:prstGeom>
          <a:ln w="38100">
            <a:solidFill>
              <a:srgbClr val="336600"/>
            </a:solidFill>
          </a:ln>
        </p:spPr>
        <p:txBody>
          <a:bodyPr wrap="none" anchor="ctr">
            <a:noAutofit/>
          </a:bodyPr>
          <a:lstStyle/>
          <a:p>
            <a:pPr algn="ctr"/>
            <a:endParaRPr lang="en-US" dirty="0"/>
          </a:p>
        </p:txBody>
      </p:sp>
    </p:spTree>
    <p:extLst>
      <p:ext uri="{BB962C8B-B14F-4D97-AF65-F5344CB8AC3E}">
        <p14:creationId xmlns:p14="http://schemas.microsoft.com/office/powerpoint/2010/main" val="134567654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658" y="76201"/>
            <a:ext cx="9158688" cy="755302"/>
          </a:xfrm>
        </p:spPr>
        <p:txBody>
          <a:bodyPr>
            <a:normAutofit/>
          </a:bodyPr>
          <a:lstStyle/>
          <a:p>
            <a:r>
              <a:rPr lang="en-US" dirty="0"/>
              <a:t>Confined Field Trials</a:t>
            </a:r>
          </a:p>
        </p:txBody>
      </p:sp>
      <p:sp>
        <p:nvSpPr>
          <p:cNvPr id="3" name="TextBox 2"/>
          <p:cNvSpPr txBox="1"/>
          <p:nvPr/>
        </p:nvSpPr>
        <p:spPr>
          <a:xfrm>
            <a:off x="228601" y="1173480"/>
            <a:ext cx="11961812" cy="584775"/>
          </a:xfrm>
          <a:prstGeom prst="rect">
            <a:avLst/>
          </a:prstGeom>
          <a:noFill/>
        </p:spPr>
        <p:txBody>
          <a:bodyPr wrap="square" rtlCol="0">
            <a:spAutoFit/>
          </a:bodyPr>
          <a:lstStyle/>
          <a:p>
            <a:r>
              <a:rPr lang="en-US" sz="3200" b="1" dirty="0"/>
              <a:t>Examples of what could go wrong?</a:t>
            </a:r>
          </a:p>
        </p:txBody>
      </p:sp>
      <p:pic>
        <p:nvPicPr>
          <p:cNvPr id="8" name="Picture 7">
            <a:extLst>
              <a:ext uri="{FF2B5EF4-FFF2-40B4-BE49-F238E27FC236}">
                <a16:creationId xmlns:a16="http://schemas.microsoft.com/office/drawing/2014/main" id="{E184CDBC-0E07-47B7-A1ED-C1FA4C7023D9}"/>
              </a:ext>
            </a:extLst>
          </p:cNvPr>
          <p:cNvPicPr>
            <a:picLocks noChangeAspect="1"/>
          </p:cNvPicPr>
          <p:nvPr/>
        </p:nvPicPr>
        <p:blipFill>
          <a:blip r:embed="rId3"/>
          <a:stretch>
            <a:fillRect/>
          </a:stretch>
        </p:blipFill>
        <p:spPr>
          <a:xfrm>
            <a:off x="5137535" y="1995261"/>
            <a:ext cx="5537811" cy="4136543"/>
          </a:xfrm>
          <a:prstGeom prst="rect">
            <a:avLst/>
          </a:prstGeom>
        </p:spPr>
      </p:pic>
      <p:sp>
        <p:nvSpPr>
          <p:cNvPr id="9" name="Rectangle 8">
            <a:extLst>
              <a:ext uri="{FF2B5EF4-FFF2-40B4-BE49-F238E27FC236}">
                <a16:creationId xmlns:a16="http://schemas.microsoft.com/office/drawing/2014/main" id="{FF2B93F0-F79B-4A64-AAC0-1E5E7A708C24}"/>
              </a:ext>
            </a:extLst>
          </p:cNvPr>
          <p:cNvSpPr/>
          <p:nvPr/>
        </p:nvSpPr>
        <p:spPr>
          <a:xfrm>
            <a:off x="435496" y="2828835"/>
            <a:ext cx="4444976" cy="1200329"/>
          </a:xfrm>
          <a:prstGeom prst="rect">
            <a:avLst/>
          </a:prstGeom>
        </p:spPr>
        <p:txBody>
          <a:bodyPr wrap="square">
            <a:spAutoFit/>
          </a:bodyPr>
          <a:lstStyle/>
          <a:p>
            <a:pPr algn="ctr"/>
            <a:r>
              <a:rPr lang="en-US" sz="2400" dirty="0">
                <a:latin typeface="Arial" panose="020B0604020202020204" pitchFamily="34" charset="0"/>
                <a:ea typeface="Calibri" panose="020F0502020204030204" pitchFamily="34" charset="0"/>
              </a:rPr>
              <a:t>USDA’s two most common permit condition noncompliance's:</a:t>
            </a:r>
            <a:endParaRPr lang="en-US" sz="2400" dirty="0"/>
          </a:p>
        </p:txBody>
      </p:sp>
    </p:spTree>
    <p:extLst>
      <p:ext uri="{BB962C8B-B14F-4D97-AF65-F5344CB8AC3E}">
        <p14:creationId xmlns:p14="http://schemas.microsoft.com/office/powerpoint/2010/main" val="62834695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527" y="0"/>
            <a:ext cx="6704945" cy="1097280"/>
          </a:xfrm>
        </p:spPr>
        <p:txBody>
          <a:bodyPr/>
          <a:lstStyle/>
          <a:p>
            <a:r>
              <a:rPr lang="en-US" dirty="0"/>
              <a:t>Disclaimer</a:t>
            </a:r>
          </a:p>
        </p:txBody>
      </p:sp>
      <p:sp>
        <p:nvSpPr>
          <p:cNvPr id="3" name="TextBox 2"/>
          <p:cNvSpPr txBox="1"/>
          <p:nvPr/>
        </p:nvSpPr>
        <p:spPr>
          <a:xfrm>
            <a:off x="271319" y="1071880"/>
            <a:ext cx="11649363" cy="4708981"/>
          </a:xfrm>
          <a:prstGeom prst="rect">
            <a:avLst/>
          </a:prstGeom>
          <a:noFill/>
        </p:spPr>
        <p:txBody>
          <a:bodyPr wrap="square" rtlCol="0">
            <a:spAutoFit/>
          </a:bodyPr>
          <a:lstStyle/>
          <a:p>
            <a:pPr marL="320040" marR="0" lvl="0" indent="-320040" algn="just" defTabSz="914400" rtl="0" eaLnBrk="1" fontAlgn="auto" latinLnBrk="0" hangingPunct="1">
              <a:lnSpc>
                <a:spcPct val="90000"/>
              </a:lnSpc>
              <a:spcBef>
                <a:spcPts val="600"/>
              </a:spcBef>
              <a:spcAft>
                <a:spcPts val="600"/>
              </a:spcAft>
              <a:buClr>
                <a:srgbClr val="B2B2B2"/>
              </a:buClr>
              <a:buSzPct val="90000"/>
              <a:buFont typeface="Wingdings" panose="05000000000000000000" pitchFamily="2" charset="2"/>
              <a:buChar char="§"/>
              <a:tabLst/>
              <a:defRPr/>
            </a:pPr>
            <a:r>
              <a:rPr kumimoji="0" lang="en-US" sz="2000" b="0" i="1" u="none" strike="noStrike" kern="1200" cap="none" spc="0" normalizeH="0" baseline="0" noProof="0" dirty="0">
                <a:ln>
                  <a:noFill/>
                </a:ln>
                <a:solidFill>
                  <a:prstClr val="black"/>
                </a:solidFill>
                <a:effectLst/>
                <a:uLnTx/>
                <a:uFillTx/>
                <a:latin typeface="Calibri"/>
                <a:ea typeface="+mn-ea"/>
                <a:cs typeface="+mn-cs"/>
              </a:rPr>
              <a:t>It is the responsibility of any user of this information to consider that user’s specific circumstances (1) when developing a stewardship program specific to its organization, and (2) in meeting any applicable legal requirements.  This </a:t>
            </a:r>
            <a:r>
              <a:rPr lang="en-US" sz="2000" i="1" dirty="0">
                <a:solidFill>
                  <a:prstClr val="black"/>
                </a:solidFill>
                <a:latin typeface="Calibri"/>
              </a:rPr>
              <a:t>PowerPoint presentation</a:t>
            </a:r>
            <a:r>
              <a:rPr kumimoji="0" lang="en-US" sz="2000" b="0" i="1" u="none" strike="noStrike" kern="1200" cap="none" spc="0" normalizeH="0" baseline="0" noProof="0" dirty="0">
                <a:ln>
                  <a:noFill/>
                </a:ln>
                <a:solidFill>
                  <a:prstClr val="black"/>
                </a:solidFill>
                <a:effectLst/>
                <a:uLnTx/>
                <a:uFillTx/>
                <a:latin typeface="Calibri"/>
                <a:ea typeface="+mn-ea"/>
                <a:cs typeface="+mn-cs"/>
              </a:rPr>
              <a:t> is not, and should not be used as, a substitute for (1) a user’s own individual understanding of its legal requirements, (2) consultation by a user with its legal counsel and other advisors, or (3) direct contact with appropriate regulatory agencies.</a:t>
            </a:r>
          </a:p>
          <a:p>
            <a:pPr marL="320040" marR="0" lvl="0" indent="-320040" algn="just" defTabSz="914400" rtl="0" eaLnBrk="1" fontAlgn="auto" latinLnBrk="0" hangingPunct="1">
              <a:lnSpc>
                <a:spcPct val="90000"/>
              </a:lnSpc>
              <a:spcBef>
                <a:spcPts val="600"/>
              </a:spcBef>
              <a:spcAft>
                <a:spcPts val="600"/>
              </a:spcAft>
              <a:buClr>
                <a:srgbClr val="B2B2B2"/>
              </a:buClr>
              <a:buSzPct val="90000"/>
              <a:buFont typeface="Wingdings" panose="05000000000000000000" pitchFamily="2" charset="2"/>
              <a:buChar char="§"/>
              <a:tabLst/>
              <a:defRPr/>
            </a:pPr>
            <a:r>
              <a:rPr kumimoji="0" lang="en-US" sz="2000" b="0" i="1" u="none" strike="noStrike" kern="1200" cap="none" spc="0" normalizeH="0" baseline="0" noProof="0" dirty="0">
                <a:ln>
                  <a:noFill/>
                </a:ln>
                <a:solidFill>
                  <a:prstClr val="black"/>
                </a:solidFill>
                <a:effectLst/>
                <a:uLnTx/>
                <a:uFillTx/>
                <a:latin typeface="Calibri"/>
                <a:ea typeface="+mn-ea"/>
                <a:cs typeface="+mn-cs"/>
              </a:rPr>
              <a:t>The information provided does not define or create legal rights or obligations, and Excellence Through Stewardship® (ETS) specifically disclaims any such rights or obligations. ETS and its members (including the speaker(s) &amp; their organization(s) if applicable) do not make any warranties or representations, either express or implied, with respect to the accuracy or completeness of the information contained herein, or the sufficiency of the general procedures and processes contained herein to eliminate risk inherent in the referenced operations or processes; nor do they assume any liability of any kind whatsoever resulting from the use of or reliance upon any information, procedures, conclusions, or opinions contained. ETS assumes no responsibility to update this </a:t>
            </a:r>
            <a:r>
              <a:rPr lang="en-US" sz="2000" i="1" dirty="0">
                <a:solidFill>
                  <a:prstClr val="black"/>
                </a:solidFill>
                <a:latin typeface="Calibri"/>
              </a:rPr>
              <a:t>PowerPoint presentation</a:t>
            </a:r>
            <a:r>
              <a:rPr kumimoji="0" lang="en-US" sz="2000" b="0" i="1" u="none" strike="noStrike" kern="1200" cap="none" spc="0" normalizeH="0" baseline="0" noProof="0" dirty="0">
                <a:ln>
                  <a:noFill/>
                </a:ln>
                <a:solidFill>
                  <a:prstClr val="black"/>
                </a:solidFill>
                <a:effectLst/>
                <a:uLnTx/>
                <a:uFillTx/>
                <a:latin typeface="Calibri"/>
                <a:ea typeface="+mn-ea"/>
                <a:cs typeface="+mn-cs"/>
              </a:rPr>
              <a:t>.</a:t>
            </a:r>
            <a:endParaRPr kumimoji="0" lang="en-GB" sz="2000" b="0" i="1" u="none" strike="noStrike" kern="1200" cap="none" spc="0" normalizeH="0" baseline="0" noProof="0" dirty="0">
              <a:ln>
                <a:noFill/>
              </a:ln>
              <a:solidFill>
                <a:prstClr val="black"/>
              </a:solidFill>
              <a:effectLst/>
              <a:uLnTx/>
              <a:uFillTx/>
              <a:latin typeface="Calibri"/>
              <a:ea typeface="+mn-ea"/>
              <a:cs typeface="+mn-cs"/>
            </a:endParaRPr>
          </a:p>
          <a:p>
            <a:pPr marL="320040" marR="0" lvl="0" indent="-320040" algn="just" defTabSz="914400" rtl="0" eaLnBrk="1" fontAlgn="auto" latinLnBrk="0" hangingPunct="1">
              <a:lnSpc>
                <a:spcPct val="90000"/>
              </a:lnSpc>
              <a:spcBef>
                <a:spcPts val="600"/>
              </a:spcBef>
              <a:spcAft>
                <a:spcPts val="600"/>
              </a:spcAft>
              <a:buClr>
                <a:srgbClr val="B2B2B2"/>
              </a:buClr>
              <a:buSzPct val="90000"/>
              <a:buFont typeface="Wingdings" panose="05000000000000000000" pitchFamily="2" charset="2"/>
              <a:buChar char="§"/>
              <a:tabLst/>
              <a:defRPr/>
            </a:pPr>
            <a:r>
              <a:rPr kumimoji="0" lang="en-GB" sz="2000" b="0" i="1" u="none" strike="noStrike" kern="1200" cap="none" spc="0" normalizeH="0" baseline="0" noProof="0" dirty="0">
                <a:ln>
                  <a:noFill/>
                </a:ln>
                <a:solidFill>
                  <a:prstClr val="black"/>
                </a:solidFill>
                <a:effectLst/>
                <a:uLnTx/>
                <a:uFillTx/>
                <a:latin typeface="Calibri"/>
                <a:ea typeface="+mn-ea"/>
                <a:cs typeface="+mn-cs"/>
              </a:rPr>
              <a:t>Published July 2023</a:t>
            </a:r>
          </a:p>
          <a:p>
            <a:pPr marL="228600" marR="0" lvl="0" indent="-228600" algn="l" defTabSz="914400" rtl="0" eaLnBrk="1" fontAlgn="auto" latinLnBrk="0" hangingPunct="1">
              <a:lnSpc>
                <a:spcPct val="90000"/>
              </a:lnSpc>
              <a:spcBef>
                <a:spcPts val="600"/>
              </a:spcBef>
              <a:spcAft>
                <a:spcPts val="600"/>
              </a:spcAft>
              <a:buClr>
                <a:srgbClr val="B2B2B2"/>
              </a:buClr>
              <a:buSzPct val="90000"/>
              <a:buFont typeface="Wingdings" panose="05000000000000000000" pitchFamily="2" charset="2"/>
              <a:buChar char="§"/>
              <a:tabLst/>
              <a:defRPr/>
            </a:pPr>
            <a:r>
              <a:rPr kumimoji="0" lang="en-GB" sz="2000" b="0" i="1" u="none" strike="noStrike" kern="1200" cap="none" spc="0" normalizeH="0" baseline="0" noProof="0" dirty="0">
                <a:ln>
                  <a:noFill/>
                </a:ln>
                <a:solidFill>
                  <a:srgbClr val="000000"/>
                </a:solidFill>
                <a:effectLst/>
                <a:uLnTx/>
                <a:uFillTx/>
                <a:latin typeface="Calibri"/>
                <a:ea typeface="+mn-ea"/>
                <a:cs typeface="+mn-cs"/>
              </a:rPr>
              <a:t>© </a:t>
            </a:r>
            <a:r>
              <a:rPr lang="en-GB" sz="2000" i="1" dirty="0">
                <a:solidFill>
                  <a:srgbClr val="000000"/>
                </a:solidFill>
                <a:latin typeface="Calibri"/>
              </a:rPr>
              <a:t>2023 </a:t>
            </a:r>
            <a:r>
              <a:rPr kumimoji="0" lang="en-GB" sz="2000" b="0" i="1" u="none" strike="noStrike" kern="1200" cap="none" spc="0" normalizeH="0" baseline="0" noProof="0" dirty="0">
                <a:ln>
                  <a:noFill/>
                </a:ln>
                <a:solidFill>
                  <a:srgbClr val="000000"/>
                </a:solidFill>
                <a:effectLst/>
                <a:uLnTx/>
                <a:uFillTx/>
                <a:latin typeface="Calibri"/>
                <a:ea typeface="+mn-ea"/>
                <a:cs typeface="+mn-cs"/>
              </a:rPr>
              <a:t>Excellence Through Stewardship. </a:t>
            </a:r>
            <a:r>
              <a:rPr kumimoji="0" lang="en-GB" sz="2000" b="0" i="1" u="none" strike="noStrike" kern="1200" cap="none" spc="0" normalizeH="0" baseline="0" noProof="0" dirty="0">
                <a:ln>
                  <a:noFill/>
                </a:ln>
                <a:solidFill>
                  <a:prstClr val="black"/>
                </a:solidFill>
                <a:effectLst/>
                <a:uLnTx/>
                <a:uFillTx/>
                <a:latin typeface="Calibri"/>
                <a:ea typeface="+mn-ea"/>
                <a:cs typeface="+mn-cs"/>
              </a:rPr>
              <a:t>All Rights Reserved. </a:t>
            </a:r>
            <a:endParaRPr kumimoji="0" lang="en-US" sz="2000" b="0" i="1"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57009346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527" y="0"/>
            <a:ext cx="6704945" cy="1097280"/>
          </a:xfrm>
        </p:spPr>
        <p:txBody>
          <a:bodyPr/>
          <a:lstStyle/>
          <a:p>
            <a:r>
              <a:rPr lang="en-US" dirty="0"/>
              <a:t>Disclaimer</a:t>
            </a:r>
          </a:p>
        </p:txBody>
      </p:sp>
      <p:sp>
        <p:nvSpPr>
          <p:cNvPr id="3" name="TextBox 2"/>
          <p:cNvSpPr txBox="1"/>
          <p:nvPr/>
        </p:nvSpPr>
        <p:spPr>
          <a:xfrm>
            <a:off x="414483" y="1100052"/>
            <a:ext cx="11363035" cy="481978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All examples presented (“Examples”) are solely an educational tool and not required documentation that may provide guidance to assist users in developing and implementing their own organization-specific process.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The Examples included are flexible and their application will differ according to the size, nature and complexity of the organization and products involved. The Examples are representative and not exhaustive. It is the responsibility of any user of these Examples to consider that user’s specific circumstances (1) when developing a process specific to its organization, and (2) in meeting any applicable legal requirements.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These Examples are not, and should not be used as, a substitute for (1) a user’s own individual understanding of its legal requirements, (2) consultation by a user with its legal counsel and other advisors, or (3) direct contact with appropriate regulatory agencies.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The Examples do not define or create legal rights or obligations, and Excellence Through Stewardship (ETS) specifically disclaims any such rights or obligations. ETS and its members do not make any warranties or representations, either express or implied, with respect to the accuracy or completeness of the information contained in these Examples, or the sufficiency of the general procedures and processes contained herein to eliminate risk inherent in the referenced operations or processes; nor do they assume any liability of any kind whatsoever resulting from the use of or reliance upon any information, procedures, conclusions, or opinions contained in these Examples. ETS assumes no responsibility to update these Examples.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095624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220" y="76201"/>
            <a:ext cx="9107564" cy="740184"/>
          </a:xfrm>
        </p:spPr>
        <p:txBody>
          <a:bodyPr/>
          <a:lstStyle/>
          <a:p>
            <a:pPr lvl="0">
              <a:defRPr/>
            </a:pPr>
            <a:r>
              <a:rPr lang="en-US" dirty="0"/>
              <a:t>Maintaining Plant Product Integrity </a:t>
            </a:r>
          </a:p>
        </p:txBody>
      </p:sp>
      <p:grpSp>
        <p:nvGrpSpPr>
          <p:cNvPr id="30" name="Group 29"/>
          <p:cNvGrpSpPr/>
          <p:nvPr/>
        </p:nvGrpSpPr>
        <p:grpSpPr>
          <a:xfrm>
            <a:off x="4719898" y="2661026"/>
            <a:ext cx="2108842" cy="1725038"/>
            <a:chOff x="4755780" y="3098816"/>
            <a:chExt cx="2108842" cy="1725038"/>
          </a:xfrm>
        </p:grpSpPr>
        <p:pic>
          <p:nvPicPr>
            <p:cNvPr id="19" name="Picture 2" descr="Hybrid production field"/>
            <p:cNvPicPr>
              <a:picLocks noChangeArrowheads="1"/>
            </p:cNvPicPr>
            <p:nvPr/>
          </p:nvPicPr>
          <p:blipFill>
            <a:blip r:embed="rId2" cstate="print"/>
            <a:srcRect/>
            <a:stretch>
              <a:fillRect/>
            </a:stretch>
          </p:blipFill>
          <p:spPr bwMode="auto">
            <a:xfrm>
              <a:off x="5202038" y="3098816"/>
              <a:ext cx="1216326" cy="920648"/>
            </a:xfrm>
            <a:prstGeom prst="rect">
              <a:avLst/>
            </a:prstGeom>
            <a:ln>
              <a:noFill/>
            </a:ln>
            <a:effectLst/>
          </p:spPr>
        </p:pic>
        <p:sp>
          <p:nvSpPr>
            <p:cNvPr id="21" name="Rectangle 20"/>
            <p:cNvSpPr/>
            <p:nvPr/>
          </p:nvSpPr>
          <p:spPr>
            <a:xfrm>
              <a:off x="4755780" y="4054413"/>
              <a:ext cx="2108842" cy="769441"/>
            </a:xfrm>
            <a:prstGeom prst="rect">
              <a:avLst/>
            </a:prstGeom>
          </p:spPr>
          <p:txBody>
            <a:bodyPr wrap="square">
              <a:spAutoFit/>
            </a:bodyPr>
            <a:lstStyle/>
            <a:p>
              <a:pPr lvl="0" algn="ctr"/>
              <a:r>
                <a:rPr lang="en-CA" sz="2200" dirty="0">
                  <a:cs typeface="Helvetica" pitchFamily="34" charset="0"/>
                </a:rPr>
                <a:t>Confined </a:t>
              </a:r>
            </a:p>
            <a:p>
              <a:pPr lvl="0" algn="ctr"/>
              <a:r>
                <a:rPr lang="en-CA" sz="2200" dirty="0">
                  <a:cs typeface="Helvetica" pitchFamily="34" charset="0"/>
                </a:rPr>
                <a:t>Field Trials</a:t>
              </a:r>
            </a:p>
          </p:txBody>
        </p:sp>
      </p:grpSp>
      <p:grpSp>
        <p:nvGrpSpPr>
          <p:cNvPr id="31" name="Group 30"/>
          <p:cNvGrpSpPr/>
          <p:nvPr/>
        </p:nvGrpSpPr>
        <p:grpSpPr>
          <a:xfrm>
            <a:off x="9437122" y="2638507"/>
            <a:ext cx="2247090" cy="2062184"/>
            <a:chOff x="7677599" y="3038972"/>
            <a:chExt cx="2247090" cy="2062184"/>
          </a:xfrm>
        </p:grpSpPr>
        <p:pic>
          <p:nvPicPr>
            <p:cNvPr id="15" name="Picture 11" descr="Shoffner Farm Research Seed Storage"/>
            <p:cNvPicPr>
              <a:picLocks noChangeArrowheads="1"/>
            </p:cNvPicPr>
            <p:nvPr/>
          </p:nvPicPr>
          <p:blipFill>
            <a:blip r:embed="rId3" cstate="print"/>
            <a:srcRect/>
            <a:stretch>
              <a:fillRect/>
            </a:stretch>
          </p:blipFill>
          <p:spPr bwMode="auto">
            <a:xfrm>
              <a:off x="8118849" y="3038972"/>
              <a:ext cx="1216326" cy="920648"/>
            </a:xfrm>
            <a:prstGeom prst="rect">
              <a:avLst/>
            </a:prstGeom>
            <a:ln>
              <a:noFill/>
            </a:ln>
            <a:effectLst/>
          </p:spPr>
        </p:pic>
        <p:sp>
          <p:nvSpPr>
            <p:cNvPr id="22" name="Rectangle 21"/>
            <p:cNvSpPr/>
            <p:nvPr/>
          </p:nvSpPr>
          <p:spPr>
            <a:xfrm>
              <a:off x="7677599" y="3993160"/>
              <a:ext cx="2247090" cy="1107996"/>
            </a:xfrm>
            <a:prstGeom prst="rect">
              <a:avLst/>
            </a:prstGeom>
          </p:spPr>
          <p:txBody>
            <a:bodyPr wrap="square">
              <a:spAutoFit/>
            </a:bodyPr>
            <a:lstStyle/>
            <a:p>
              <a:pPr lvl="0" algn="ctr"/>
              <a:r>
                <a:rPr lang="en-CA" sz="2200" dirty="0">
                  <a:cs typeface="Helvetica" pitchFamily="34" charset="0"/>
                </a:rPr>
                <a:t>Commercial Plant and Seed Distribution </a:t>
              </a:r>
              <a:endParaRPr lang="en-US" sz="2200" dirty="0">
                <a:cs typeface="Helvetica" pitchFamily="34" charset="0"/>
              </a:endParaRPr>
            </a:p>
          </p:txBody>
        </p:sp>
      </p:grpSp>
      <p:sp>
        <p:nvSpPr>
          <p:cNvPr id="24" name="Title 1"/>
          <p:cNvSpPr txBox="1">
            <a:spLocks/>
          </p:cNvSpPr>
          <p:nvPr/>
        </p:nvSpPr>
        <p:spPr>
          <a:xfrm>
            <a:off x="2908621" y="1059675"/>
            <a:ext cx="6374762" cy="1298766"/>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3600" b="1" kern="1200" cap="none" baseline="0">
                <a:solidFill>
                  <a:srgbClr val="336600"/>
                </a:solidFill>
                <a:latin typeface="+mj-lt"/>
                <a:ea typeface="+mj-ea"/>
                <a:cs typeface="+mj-cs"/>
              </a:defRPr>
            </a:lvl1pPr>
          </a:lstStyle>
          <a:p>
            <a:pPr>
              <a:defRPr/>
            </a:pPr>
            <a:r>
              <a:rPr lang="en-US" sz="2800" dirty="0">
                <a:solidFill>
                  <a:schemeClr val="tx1"/>
                </a:solidFill>
                <a:latin typeface="Arial" panose="020B0604020202020204" pitchFamily="34" charset="0"/>
                <a:cs typeface="Arial" panose="020B0604020202020204" pitchFamily="34" charset="0"/>
              </a:rPr>
              <a:t>Activities: Module by Module</a:t>
            </a:r>
          </a:p>
        </p:txBody>
      </p:sp>
      <p:grpSp>
        <p:nvGrpSpPr>
          <p:cNvPr id="28" name="Group 27"/>
          <p:cNvGrpSpPr/>
          <p:nvPr/>
        </p:nvGrpSpPr>
        <p:grpSpPr>
          <a:xfrm>
            <a:off x="335776" y="2632570"/>
            <a:ext cx="1568086" cy="2054525"/>
            <a:chOff x="435604" y="2512867"/>
            <a:chExt cx="1568086" cy="2054525"/>
          </a:xfrm>
        </p:grpSpPr>
        <p:sp>
          <p:nvSpPr>
            <p:cNvPr id="16" name="Rectangle 15"/>
            <p:cNvSpPr/>
            <p:nvPr/>
          </p:nvSpPr>
          <p:spPr>
            <a:xfrm>
              <a:off x="435604" y="3459396"/>
              <a:ext cx="1568086" cy="1107996"/>
            </a:xfrm>
            <a:prstGeom prst="rect">
              <a:avLst/>
            </a:prstGeom>
          </p:spPr>
          <p:txBody>
            <a:bodyPr wrap="square">
              <a:spAutoFit/>
            </a:bodyPr>
            <a:lstStyle/>
            <a:p>
              <a:pPr lvl="0" algn="ctr"/>
              <a:r>
                <a:rPr lang="en-US" sz="2200" dirty="0"/>
                <a:t>Research in the </a:t>
              </a:r>
              <a:r>
                <a:rPr lang="en-CA" sz="2200" dirty="0">
                  <a:cs typeface="Helvetica" pitchFamily="34" charset="0"/>
                </a:rPr>
                <a:t>Laboratory </a:t>
              </a:r>
            </a:p>
          </p:txBody>
        </p:sp>
        <p:pic>
          <p:nvPicPr>
            <p:cNvPr id="25" name="Picture 13" descr="k5011-19"/>
            <p:cNvPicPr>
              <a:picLocks noChangeArrowheads="1"/>
            </p:cNvPicPr>
            <p:nvPr/>
          </p:nvPicPr>
          <p:blipFill>
            <a:blip r:embed="rId4" cstate="print"/>
            <a:srcRect/>
            <a:stretch>
              <a:fillRect/>
            </a:stretch>
          </p:blipFill>
          <p:spPr bwMode="auto">
            <a:xfrm>
              <a:off x="611484" y="2512867"/>
              <a:ext cx="1216326" cy="920648"/>
            </a:xfrm>
            <a:prstGeom prst="rect">
              <a:avLst/>
            </a:prstGeom>
            <a:ln>
              <a:noFill/>
            </a:ln>
            <a:effectLst/>
          </p:spPr>
        </p:pic>
      </p:grpSp>
      <p:grpSp>
        <p:nvGrpSpPr>
          <p:cNvPr id="29" name="Group 28"/>
          <p:cNvGrpSpPr/>
          <p:nvPr/>
        </p:nvGrpSpPr>
        <p:grpSpPr>
          <a:xfrm>
            <a:off x="2239638" y="2630821"/>
            <a:ext cx="2144484" cy="2058023"/>
            <a:chOff x="2085772" y="3128601"/>
            <a:chExt cx="2144484" cy="2058023"/>
          </a:xfrm>
        </p:grpSpPr>
        <p:sp>
          <p:nvSpPr>
            <p:cNvPr id="18" name="Rectangle 17"/>
            <p:cNvSpPr/>
            <p:nvPr/>
          </p:nvSpPr>
          <p:spPr>
            <a:xfrm>
              <a:off x="2085772" y="4078628"/>
              <a:ext cx="2144484" cy="1107996"/>
            </a:xfrm>
            <a:prstGeom prst="rect">
              <a:avLst/>
            </a:prstGeom>
          </p:spPr>
          <p:txBody>
            <a:bodyPr wrap="square">
              <a:spAutoFit/>
            </a:bodyPr>
            <a:lstStyle/>
            <a:p>
              <a:pPr lvl="0" algn="ctr"/>
              <a:r>
                <a:rPr lang="en-US" sz="2200" dirty="0"/>
                <a:t>Research in </a:t>
              </a:r>
              <a:r>
                <a:rPr lang="en-CA" sz="2200" dirty="0">
                  <a:cs typeface="Helvetica" pitchFamily="34" charset="0"/>
                </a:rPr>
                <a:t>Containment Facilities</a:t>
              </a:r>
            </a:p>
          </p:txBody>
        </p:sp>
        <p:pic>
          <p:nvPicPr>
            <p:cNvPr id="26" name="Picture 9" descr="greenhouse_l"/>
            <p:cNvPicPr>
              <a:picLocks noChangeArrowheads="1"/>
            </p:cNvPicPr>
            <p:nvPr/>
          </p:nvPicPr>
          <p:blipFill>
            <a:blip r:embed="rId5" cstate="print"/>
            <a:srcRect/>
            <a:stretch>
              <a:fillRect/>
            </a:stretch>
          </p:blipFill>
          <p:spPr bwMode="auto">
            <a:xfrm>
              <a:off x="2549851" y="3128601"/>
              <a:ext cx="1216326" cy="920648"/>
            </a:xfrm>
            <a:prstGeom prst="rect">
              <a:avLst/>
            </a:prstGeom>
            <a:ln>
              <a:noFill/>
            </a:ln>
            <a:effectLst/>
          </p:spPr>
        </p:pic>
      </p:grpSp>
      <p:grpSp>
        <p:nvGrpSpPr>
          <p:cNvPr id="33" name="Group 32"/>
          <p:cNvGrpSpPr/>
          <p:nvPr/>
        </p:nvGrpSpPr>
        <p:grpSpPr>
          <a:xfrm>
            <a:off x="7182337" y="2662018"/>
            <a:ext cx="2108842" cy="1708561"/>
            <a:chOff x="9981238" y="3066861"/>
            <a:chExt cx="2108842" cy="1708561"/>
          </a:xfrm>
        </p:grpSpPr>
        <p:sp>
          <p:nvSpPr>
            <p:cNvPr id="20" name="Rectangle 19"/>
            <p:cNvSpPr/>
            <p:nvPr/>
          </p:nvSpPr>
          <p:spPr>
            <a:xfrm>
              <a:off x="9981238" y="4005981"/>
              <a:ext cx="2108842" cy="769441"/>
            </a:xfrm>
            <a:prstGeom prst="rect">
              <a:avLst/>
            </a:prstGeom>
            <a:ln>
              <a:noFill/>
            </a:ln>
          </p:spPr>
          <p:txBody>
            <a:bodyPr wrap="square">
              <a:spAutoFit/>
            </a:bodyPr>
            <a:lstStyle/>
            <a:p>
              <a:pPr lvl="0" algn="ctr"/>
              <a:r>
                <a:rPr lang="en-CA" sz="2200" dirty="0">
                  <a:cs typeface="Helvetica" pitchFamily="34" charset="0"/>
                </a:rPr>
                <a:t>Plant and Seed Multiplication</a:t>
              </a:r>
            </a:p>
          </p:txBody>
        </p:sp>
        <p:pic>
          <p:nvPicPr>
            <p:cNvPr id="27" name="Picture 8" descr="http://reyntek.com/MOR/SC/corn_mill1.png"/>
            <p:cNvPicPr>
              <a:picLocks noChangeArrowheads="1"/>
            </p:cNvPicPr>
            <p:nvPr/>
          </p:nvPicPr>
          <p:blipFill>
            <a:blip r:embed="rId6" cstate="print"/>
            <a:srcRect/>
            <a:stretch>
              <a:fillRect/>
            </a:stretch>
          </p:blipFill>
          <p:spPr bwMode="auto">
            <a:xfrm>
              <a:off x="10427497" y="3066861"/>
              <a:ext cx="1216326" cy="920648"/>
            </a:xfrm>
            <a:prstGeom prst="rect">
              <a:avLst/>
            </a:prstGeom>
            <a:ln>
              <a:noFill/>
            </a:ln>
            <a:effectLst/>
          </p:spPr>
        </p:pic>
      </p:grpSp>
      <p:sp>
        <p:nvSpPr>
          <p:cNvPr id="34" name="Right Arrow 33"/>
          <p:cNvSpPr/>
          <p:nvPr/>
        </p:nvSpPr>
        <p:spPr>
          <a:xfrm>
            <a:off x="1903862" y="2927927"/>
            <a:ext cx="617665" cy="489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4234267" y="2927927"/>
            <a:ext cx="617665" cy="489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6676171" y="2927927"/>
            <a:ext cx="617665" cy="489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Arrow 36"/>
          <p:cNvSpPr/>
          <p:nvPr/>
        </p:nvSpPr>
        <p:spPr>
          <a:xfrm>
            <a:off x="9128290" y="2927927"/>
            <a:ext cx="617665" cy="489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6220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4"/>
                                        </p:tgtEl>
                                        <p:attrNameLst>
                                          <p:attrName>style.visibility</p:attrName>
                                        </p:attrNameLst>
                                      </p:cBhvr>
                                      <p:to>
                                        <p:strVal val="visible"/>
                                      </p:to>
                                    </p:set>
                                  </p:childTnLst>
                                </p:cTn>
                              </p:par>
                              <p:par>
                                <p:cTn id="10" presetID="1" presetClass="entr" presetSubtype="0" fill="hold" nodeType="withEffect">
                                  <p:stCondLst>
                                    <p:cond delay="500"/>
                                  </p:stCondLst>
                                  <p:childTnLst>
                                    <p:set>
                                      <p:cBhvr>
                                        <p:cTn id="11" dur="1" fill="hold">
                                          <p:stCondLst>
                                            <p:cond delay="0"/>
                                          </p:stCondLst>
                                        </p:cTn>
                                        <p:tgtEl>
                                          <p:spTgt spid="29"/>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50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30"/>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36"/>
                                        </p:tgtEl>
                                        <p:attrNameLst>
                                          <p:attrName>style.visibility</p:attrName>
                                        </p:attrNameLst>
                                      </p:cBhvr>
                                      <p:to>
                                        <p:strVal val="visible"/>
                                      </p:to>
                                    </p:set>
                                  </p:childTnLst>
                                </p:cTn>
                              </p:par>
                              <p:par>
                                <p:cTn id="20" presetID="1" presetClass="entr" presetSubtype="0" fill="hold" nodeType="withEffect">
                                  <p:stCondLst>
                                    <p:cond delay="50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50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50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25109" y="1166842"/>
            <a:ext cx="7766891" cy="4524315"/>
          </a:xfrm>
          <a:prstGeom prst="rect">
            <a:avLst/>
          </a:prstGeom>
          <a:noFill/>
        </p:spPr>
        <p:txBody>
          <a:bodyPr wrap="square" rtlCol="0">
            <a:spAutoFit/>
          </a:bodyPr>
          <a:lstStyle/>
          <a:p>
            <a:r>
              <a:rPr lang="en-US" sz="1600" dirty="0"/>
              <a:t>Within the product life cycle, confined field trials represent the controlled introduction of a biotechnology-derived plant into the environment. As such, their activities are distinctly different from the work performed in containment facilities, such as laboratories, growth chambers, and greenhouses, and from the work associated with seed multiplication or commercial cultivation that occurs after product authorization by regulatory authorities. </a:t>
            </a:r>
          </a:p>
          <a:p>
            <a:endParaRPr lang="en-US" sz="1600" dirty="0"/>
          </a:p>
          <a:p>
            <a:r>
              <a:rPr lang="en-US" sz="1600" dirty="0"/>
              <a:t>Field trials for evaluating efficacy and agronomic performance are critical to product development, whether the product is a biotechnology or non-biotechnology crop. Being able to conduct field trials with biotechnology-derived plants is an essential part of the product development pathway. It provides developers with opportunities to collect data addressing the information requirements established by regulatory authorities for environmental, food, and feed safety assessments in the country of cultivation and key import countries. Confined field trials generally are small in scale. Larger field trials may be necessary to confirm trait and agronomic performance and to produce sufficient material for analytical tests in support of food, feed and environmental safety evaluations. Confined field trials may be used to produce breeder seed in the country of cultivation prior to authorization of the biotechnology-derived plant in key import counties with functioning regulatory systems (see Module 4).</a:t>
            </a:r>
          </a:p>
        </p:txBody>
      </p:sp>
      <p:sp>
        <p:nvSpPr>
          <p:cNvPr id="4" name="Title 3">
            <a:extLst>
              <a:ext uri="{FF2B5EF4-FFF2-40B4-BE49-F238E27FC236}">
                <a16:creationId xmlns:a16="http://schemas.microsoft.com/office/drawing/2014/main" id="{E003DFBB-60CD-4A8B-B344-0C5F3C502C38}"/>
              </a:ext>
            </a:extLst>
          </p:cNvPr>
          <p:cNvSpPr>
            <a:spLocks noGrp="1"/>
          </p:cNvSpPr>
          <p:nvPr>
            <p:ph type="title"/>
          </p:nvPr>
        </p:nvSpPr>
        <p:spPr/>
        <p:txBody>
          <a:bodyPr/>
          <a:lstStyle/>
          <a:p>
            <a:r>
              <a:rPr lang="en-US" dirty="0"/>
              <a:t>Confined Field Trials</a:t>
            </a:r>
          </a:p>
        </p:txBody>
      </p:sp>
      <p:pic>
        <p:nvPicPr>
          <p:cNvPr id="6" name="Picture 5">
            <a:extLst>
              <a:ext uri="{FF2B5EF4-FFF2-40B4-BE49-F238E27FC236}">
                <a16:creationId xmlns:a16="http://schemas.microsoft.com/office/drawing/2014/main" id="{5A3794F8-CD58-403C-A99F-D461723310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867" y="2227712"/>
            <a:ext cx="4271242" cy="2402574"/>
          </a:xfrm>
          <a:prstGeom prst="rect">
            <a:avLst/>
          </a:prstGeom>
        </p:spPr>
      </p:pic>
    </p:spTree>
    <p:extLst>
      <p:ext uri="{BB962C8B-B14F-4D97-AF65-F5344CB8AC3E}">
        <p14:creationId xmlns:p14="http://schemas.microsoft.com/office/powerpoint/2010/main" val="425992839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6587" y="2274838"/>
            <a:ext cx="7695413" cy="2308324"/>
          </a:xfrm>
          <a:prstGeom prst="rect">
            <a:avLst/>
          </a:prstGeom>
          <a:noFill/>
        </p:spPr>
        <p:txBody>
          <a:bodyPr wrap="square" rtlCol="0">
            <a:spAutoFit/>
          </a:bodyPr>
          <a:lstStyle/>
          <a:p>
            <a:r>
              <a:rPr lang="en-US" dirty="0"/>
              <a:t>Events may be selected for introgression of the desired trait(s) into elite germplasm. Introgression is achieved using conventional plant breeding techniques that are similar to those applied in the development of non-transgenic varieties (e.g., directed and controlled cross-pollination and selection techniques). Breeding into elite germplasm is often initiated before product authorization is received from regulatory agencies, so confinement of breeding nurseries may be necessary. As with any breeding program, it is critical that plant product integrity be maintained. </a:t>
            </a:r>
          </a:p>
        </p:txBody>
      </p:sp>
      <p:sp>
        <p:nvSpPr>
          <p:cNvPr id="4" name="Title 3">
            <a:extLst>
              <a:ext uri="{FF2B5EF4-FFF2-40B4-BE49-F238E27FC236}">
                <a16:creationId xmlns:a16="http://schemas.microsoft.com/office/drawing/2014/main" id="{E003DFBB-60CD-4A8B-B344-0C5F3C502C38}"/>
              </a:ext>
            </a:extLst>
          </p:cNvPr>
          <p:cNvSpPr>
            <a:spLocks noGrp="1"/>
          </p:cNvSpPr>
          <p:nvPr>
            <p:ph type="title"/>
          </p:nvPr>
        </p:nvSpPr>
        <p:spPr/>
        <p:txBody>
          <a:bodyPr/>
          <a:lstStyle/>
          <a:p>
            <a:r>
              <a:rPr lang="en-US" dirty="0"/>
              <a:t>Confined Field Trials</a:t>
            </a:r>
          </a:p>
        </p:txBody>
      </p:sp>
      <p:pic>
        <p:nvPicPr>
          <p:cNvPr id="5" name="Picture 4">
            <a:extLst>
              <a:ext uri="{FF2B5EF4-FFF2-40B4-BE49-F238E27FC236}">
                <a16:creationId xmlns:a16="http://schemas.microsoft.com/office/drawing/2014/main" id="{5F052B0E-6CD1-4E16-86FE-09852463F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409" y="1459590"/>
            <a:ext cx="4330178" cy="4330178"/>
          </a:xfrm>
          <a:prstGeom prst="rect">
            <a:avLst/>
          </a:prstGeom>
        </p:spPr>
      </p:pic>
    </p:spTree>
    <p:extLst>
      <p:ext uri="{BB962C8B-B14F-4D97-AF65-F5344CB8AC3E}">
        <p14:creationId xmlns:p14="http://schemas.microsoft.com/office/powerpoint/2010/main" val="51716665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59951" y="1074642"/>
            <a:ext cx="9468919" cy="923330"/>
          </a:xfrm>
          <a:prstGeom prst="rect">
            <a:avLst/>
          </a:prstGeom>
          <a:noFill/>
        </p:spPr>
        <p:txBody>
          <a:bodyPr wrap="square" rtlCol="0">
            <a:spAutoFit/>
          </a:bodyPr>
          <a:lstStyle/>
          <a:p>
            <a:pPr algn="ctr"/>
            <a:r>
              <a:rPr lang="en-US" dirty="0"/>
              <a:t>When working with third parties (e.g., service contractors, research contractors, technology transfer licensees) it is important that agreements include stewardship and quality management provisions to maintain plant product integrity.</a:t>
            </a:r>
          </a:p>
        </p:txBody>
      </p:sp>
      <p:sp>
        <p:nvSpPr>
          <p:cNvPr id="4" name="Title 3">
            <a:extLst>
              <a:ext uri="{FF2B5EF4-FFF2-40B4-BE49-F238E27FC236}">
                <a16:creationId xmlns:a16="http://schemas.microsoft.com/office/drawing/2014/main" id="{E003DFBB-60CD-4A8B-B344-0C5F3C502C38}"/>
              </a:ext>
            </a:extLst>
          </p:cNvPr>
          <p:cNvSpPr>
            <a:spLocks noGrp="1"/>
          </p:cNvSpPr>
          <p:nvPr>
            <p:ph type="title"/>
          </p:nvPr>
        </p:nvSpPr>
        <p:spPr/>
        <p:txBody>
          <a:bodyPr/>
          <a:lstStyle/>
          <a:p>
            <a:r>
              <a:rPr lang="en-US" dirty="0"/>
              <a:t>Confined Field Trials</a:t>
            </a:r>
          </a:p>
        </p:txBody>
      </p:sp>
      <p:pic>
        <p:nvPicPr>
          <p:cNvPr id="5" name="Picture 4">
            <a:extLst>
              <a:ext uri="{FF2B5EF4-FFF2-40B4-BE49-F238E27FC236}">
                <a16:creationId xmlns:a16="http://schemas.microsoft.com/office/drawing/2014/main" id="{DCB49891-BFA8-45B3-80AC-2AE7574954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8692" y="1997972"/>
            <a:ext cx="4374615" cy="4374615"/>
          </a:xfrm>
          <a:prstGeom prst="rect">
            <a:avLst/>
          </a:prstGeom>
        </p:spPr>
      </p:pic>
    </p:spTree>
    <p:extLst>
      <p:ext uri="{BB962C8B-B14F-4D97-AF65-F5344CB8AC3E}">
        <p14:creationId xmlns:p14="http://schemas.microsoft.com/office/powerpoint/2010/main" val="376168724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8456" y="1136244"/>
            <a:ext cx="10507732" cy="3539430"/>
          </a:xfrm>
          <a:prstGeom prst="rect">
            <a:avLst/>
          </a:prstGeom>
        </p:spPr>
        <p:txBody>
          <a:bodyPr wrap="square">
            <a:spAutoFit/>
          </a:bodyPr>
          <a:lstStyle/>
          <a:p>
            <a:pPr marL="342900" indent="-342900">
              <a:buFont typeface="Wingdings" charset="2"/>
              <a:buChar char="v"/>
            </a:pPr>
            <a:r>
              <a:rPr lang="en-US" sz="2800" dirty="0"/>
              <a:t>Analyze Product Integrity Concerns</a:t>
            </a:r>
          </a:p>
          <a:p>
            <a:pPr marL="342900" indent="-342900">
              <a:buFont typeface="Wingdings" panose="05000000000000000000" pitchFamily="2" charset="2"/>
              <a:buChar char="v"/>
            </a:pPr>
            <a:r>
              <a:rPr lang="en-US" sz="2800" dirty="0"/>
              <a:t>Determine Critical Control Points</a:t>
            </a:r>
          </a:p>
          <a:p>
            <a:pPr marL="342900" indent="-342900">
              <a:buFont typeface="Wingdings" panose="05000000000000000000" pitchFamily="2" charset="2"/>
              <a:buChar char="v"/>
            </a:pPr>
            <a:r>
              <a:rPr lang="en-US" sz="2800" dirty="0"/>
              <a:t>Establish and Implement:</a:t>
            </a:r>
          </a:p>
          <a:p>
            <a:pPr marL="800100" lvl="1" indent="-342900">
              <a:buFont typeface="+mj-lt"/>
              <a:buAutoNum type="alphaLcParenR"/>
            </a:pPr>
            <a:r>
              <a:rPr lang="en-US" sz="2800" dirty="0"/>
              <a:t>Preventive Measures</a:t>
            </a:r>
          </a:p>
          <a:p>
            <a:pPr marL="800100" lvl="1" indent="-342900">
              <a:buFont typeface="+mj-lt"/>
              <a:buAutoNum type="alphaLcParenR"/>
            </a:pPr>
            <a:r>
              <a:rPr lang="en-US" sz="2800" dirty="0"/>
              <a:t>Monitoring and Verification Procedures</a:t>
            </a:r>
          </a:p>
          <a:p>
            <a:pPr marL="800100" lvl="1" indent="-342900">
              <a:buFont typeface="+mj-lt"/>
              <a:buAutoNum type="alphaLcParenR"/>
            </a:pPr>
            <a:r>
              <a:rPr lang="en-US" sz="2800" dirty="0"/>
              <a:t>Corrective Measures</a:t>
            </a:r>
          </a:p>
          <a:p>
            <a:pPr marL="800100" lvl="1" indent="-342900">
              <a:buFont typeface="+mj-lt"/>
              <a:buAutoNum type="alphaLcParenR"/>
            </a:pPr>
            <a:r>
              <a:rPr lang="en-US" sz="2800" dirty="0"/>
              <a:t>Incident Escalation and Response Procedures</a:t>
            </a:r>
          </a:p>
          <a:p>
            <a:pPr marL="800100" lvl="1" indent="-342900">
              <a:buFont typeface="+mj-lt"/>
              <a:buAutoNum type="alphaLcParenR"/>
            </a:pPr>
            <a:r>
              <a:rPr lang="en-US" sz="2800" dirty="0"/>
              <a:t>Record Keeping and Documentation Procedures</a:t>
            </a:r>
          </a:p>
        </p:txBody>
      </p:sp>
      <p:sp>
        <p:nvSpPr>
          <p:cNvPr id="4" name="Title 3"/>
          <p:cNvSpPr>
            <a:spLocks noGrp="1"/>
          </p:cNvSpPr>
          <p:nvPr>
            <p:ph type="title"/>
          </p:nvPr>
        </p:nvSpPr>
        <p:spPr>
          <a:xfrm>
            <a:off x="2255302" y="172770"/>
            <a:ext cx="7678220" cy="589230"/>
          </a:xfrm>
        </p:spPr>
        <p:txBody>
          <a:bodyPr>
            <a:normAutofit/>
          </a:bodyPr>
          <a:lstStyle/>
          <a:p>
            <a:r>
              <a:rPr lang="en-US" dirty="0"/>
              <a:t>Confined Field Trials</a:t>
            </a:r>
          </a:p>
        </p:txBody>
      </p:sp>
    </p:spTree>
    <p:extLst>
      <p:ext uri="{BB962C8B-B14F-4D97-AF65-F5344CB8AC3E}">
        <p14:creationId xmlns:p14="http://schemas.microsoft.com/office/powerpoint/2010/main" val="92168151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8204" y="970740"/>
            <a:ext cx="11541333" cy="3416320"/>
          </a:xfrm>
          <a:prstGeom prst="rect">
            <a:avLst/>
          </a:prstGeom>
        </p:spPr>
        <p:txBody>
          <a:bodyPr wrap="square">
            <a:spAutoFit/>
          </a:bodyPr>
          <a:lstStyle/>
          <a:p>
            <a:pPr marL="285750" indent="-285750">
              <a:buFont typeface="Wingdings" panose="05000000000000000000" pitchFamily="2" charset="2"/>
              <a:buChar char="v"/>
            </a:pPr>
            <a:r>
              <a:rPr lang="en-US" sz="2400" b="1" dirty="0"/>
              <a:t>Analyze Product Integrity Concerns</a:t>
            </a:r>
            <a:endParaRPr lang="en-US" sz="2400" dirty="0"/>
          </a:p>
          <a:p>
            <a:pPr marL="736600" lvl="1" indent="-279400">
              <a:buFont typeface="Arial" pitchFamily="34" charset="0"/>
              <a:buChar char="•"/>
            </a:pPr>
            <a:r>
              <a:rPr lang="en-US" sz="2400" dirty="0"/>
              <a:t>Misidentification and errors in evaluating the transgenic purity of plant material to be planted</a:t>
            </a:r>
          </a:p>
          <a:p>
            <a:pPr marL="736600" lvl="1" indent="-279400">
              <a:buFont typeface="Arial" pitchFamily="34" charset="0"/>
              <a:buChar char="•"/>
            </a:pPr>
            <a:r>
              <a:rPr lang="en-US" sz="2400" dirty="0"/>
              <a:t>Misidentification and errors in evaluating the transgenic purity of plant material to be harvested and retained</a:t>
            </a:r>
          </a:p>
          <a:p>
            <a:pPr marL="736600" lvl="1" indent="-279400">
              <a:buFont typeface="Arial" pitchFamily="34" charset="0"/>
              <a:buChar char="•"/>
            </a:pPr>
            <a:r>
              <a:rPr lang="en-US" sz="2400" dirty="0"/>
              <a:t>Insufficient isolation or control of plants to limit out-crossing</a:t>
            </a:r>
          </a:p>
          <a:p>
            <a:pPr marL="736600" lvl="1" indent="-279400">
              <a:buFont typeface="Arial" pitchFamily="34" charset="0"/>
              <a:buChar char="•"/>
            </a:pPr>
            <a:r>
              <a:rPr lang="en-US" sz="2400" dirty="0"/>
              <a:t>Inadvertent physical mixing or comingling of seed lots in storage or while being transported, cleaned, or processed</a:t>
            </a:r>
          </a:p>
          <a:p>
            <a:pPr marL="736600" lvl="1" indent="-279400">
              <a:buFont typeface="Arial" pitchFamily="34" charset="0"/>
              <a:buChar char="•"/>
            </a:pPr>
            <a:r>
              <a:rPr lang="en-US" sz="2400" dirty="0"/>
              <a:t>Errors in disposition</a:t>
            </a:r>
            <a:endParaRPr lang="en-US" sz="2400" dirty="0">
              <a:highlight>
                <a:srgbClr val="FFFF00"/>
              </a:highlight>
            </a:endParaRPr>
          </a:p>
        </p:txBody>
      </p:sp>
      <p:sp>
        <p:nvSpPr>
          <p:cNvPr id="10" name="Title 3"/>
          <p:cNvSpPr>
            <a:spLocks noGrp="1"/>
          </p:cNvSpPr>
          <p:nvPr>
            <p:ph type="title"/>
          </p:nvPr>
        </p:nvSpPr>
        <p:spPr>
          <a:xfrm>
            <a:off x="2010896" y="172770"/>
            <a:ext cx="8167032" cy="589230"/>
          </a:xfrm>
        </p:spPr>
        <p:txBody>
          <a:bodyPr>
            <a:normAutofit/>
          </a:bodyPr>
          <a:lstStyle/>
          <a:p>
            <a:r>
              <a:rPr lang="en-US" dirty="0"/>
              <a:t>Confined Field Trials</a:t>
            </a:r>
          </a:p>
        </p:txBody>
      </p:sp>
      <p:pic>
        <p:nvPicPr>
          <p:cNvPr id="5" name="Picture 4">
            <a:extLst>
              <a:ext uri="{FF2B5EF4-FFF2-40B4-BE49-F238E27FC236}">
                <a16:creationId xmlns:a16="http://schemas.microsoft.com/office/drawing/2014/main" id="{B72C96D0-0287-40F4-ADED-5455A6F6E59E}"/>
              </a:ext>
            </a:extLst>
          </p:cNvPr>
          <p:cNvPicPr>
            <a:picLocks noChangeAspect="1"/>
          </p:cNvPicPr>
          <p:nvPr/>
        </p:nvPicPr>
        <p:blipFill rotWithShape="1">
          <a:blip r:embed="rId2"/>
          <a:srcRect t="15066"/>
          <a:stretch/>
        </p:blipFill>
        <p:spPr>
          <a:xfrm>
            <a:off x="2760673" y="4294824"/>
            <a:ext cx="6856393" cy="2220290"/>
          </a:xfrm>
          <a:prstGeom prst="rect">
            <a:avLst/>
          </a:prstGeom>
        </p:spPr>
      </p:pic>
    </p:spTree>
    <p:extLst>
      <p:ext uri="{BB962C8B-B14F-4D97-AF65-F5344CB8AC3E}">
        <p14:creationId xmlns:p14="http://schemas.microsoft.com/office/powerpoint/2010/main" val="3125258219"/>
      </p:ext>
    </p:extLst>
  </p:cSld>
  <p:clrMapOvr>
    <a:masterClrMapping/>
  </p:clrMapOvr>
  <p:transition spd="med"/>
</p:sld>
</file>

<file path=ppt/theme/theme1.xml><?xml version="1.0" encoding="utf-8"?>
<a:theme xmlns:a="http://schemas.openxmlformats.org/drawingml/2006/main" name="TS10400154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urSeasons_16x9.potx" id="{C09F2ED6-7B68-4305-826F-E326D3225887}" vid="{B7CA04BF-89D1-446E-AA25-D46A142298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355d278-0fdb-4a25-ae17-5f18f3a5a5d8">
      <Terms xmlns="http://schemas.microsoft.com/office/infopath/2007/PartnerControls"/>
    </lcf76f155ced4ddcb4097134ff3c332f>
    <TaxCatchAll xmlns="e808e558-cbdd-4435-babb-d3261fcb9a92" xsi:nil="true"/>
    <SharedWithUsers xmlns="e808e558-cbdd-4435-babb-d3261fcb9a92">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22B614AB2EF6408B198623251E303D" ma:contentTypeVersion="15" ma:contentTypeDescription="Create a new document." ma:contentTypeScope="" ma:versionID="7a50403b79445419527db56a1eb35739">
  <xsd:schema xmlns:xsd="http://www.w3.org/2001/XMLSchema" xmlns:xs="http://www.w3.org/2001/XMLSchema" xmlns:p="http://schemas.microsoft.com/office/2006/metadata/properties" xmlns:ns2="f355d278-0fdb-4a25-ae17-5f18f3a5a5d8" xmlns:ns3="e808e558-cbdd-4435-babb-d3261fcb9a92" targetNamespace="http://schemas.microsoft.com/office/2006/metadata/properties" ma:root="true" ma:fieldsID="452841651b74cff3b310c5b7da4917e8" ns2:_="" ns3:_="">
    <xsd:import namespace="f355d278-0fdb-4a25-ae17-5f18f3a5a5d8"/>
    <xsd:import namespace="e808e558-cbdd-4435-babb-d3261fcb9a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55d278-0fdb-4a25-ae17-5f18f3a5a5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771832c-c563-4ecd-86ce-abb25da321c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08e558-cbdd-4435-babb-d3261fcb9a9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8e4d11f-f526-4e3f-a3e0-4de052c147de}" ma:internalName="TaxCatchAll" ma:showField="CatchAllData" ma:web="e808e558-cbdd-4435-babb-d3261fcb9a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C42546-F14F-401B-9358-9D0585A80203}">
  <ds:schemaRefs>
    <ds:schemaRef ds:uri="http://schemas.microsoft.com/office/2006/metadata/properties"/>
    <ds:schemaRef ds:uri="http://schemas.microsoft.com/office/infopath/2007/PartnerControls"/>
    <ds:schemaRef ds:uri="f355d278-0fdb-4a25-ae17-5f18f3a5a5d8"/>
    <ds:schemaRef ds:uri="e808e558-cbdd-4435-babb-d3261fcb9a92"/>
  </ds:schemaRefs>
</ds:datastoreItem>
</file>

<file path=customXml/itemProps2.xml><?xml version="1.0" encoding="utf-8"?>
<ds:datastoreItem xmlns:ds="http://schemas.openxmlformats.org/officeDocument/2006/customXml" ds:itemID="{C93EC8AD-BA43-4660-8870-079072D80EE3}">
  <ds:schemaRefs>
    <ds:schemaRef ds:uri="http://schemas.microsoft.com/sharepoint/v3/contenttype/forms"/>
  </ds:schemaRefs>
</ds:datastoreItem>
</file>

<file path=customXml/itemProps3.xml><?xml version="1.0" encoding="utf-8"?>
<ds:datastoreItem xmlns:ds="http://schemas.openxmlformats.org/officeDocument/2006/customXml" ds:itemID="{87CEC2A5-1BD0-4D02-9C51-1612E1D642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55d278-0fdb-4a25-ae17-5f18f3a5a5d8"/>
    <ds:schemaRef ds:uri="e808e558-cbdd-4435-babb-d3261fcb9a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1556</TotalTime>
  <Words>2455</Words>
  <Application>Microsoft Office PowerPoint</Application>
  <PresentationFormat>Widescreen</PresentationFormat>
  <Paragraphs>175</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Wingdings</vt:lpstr>
      <vt:lpstr>TS104001541</vt:lpstr>
      <vt:lpstr>Maintaining Plant Product Integrity </vt:lpstr>
      <vt:lpstr>Disclaimer</vt:lpstr>
      <vt:lpstr>Disclaimer</vt:lpstr>
      <vt:lpstr>Maintaining Plant Product Integrity </vt:lpstr>
      <vt:lpstr>Confined Field Trials</vt:lpstr>
      <vt:lpstr>Confined Field Trials</vt:lpstr>
      <vt:lpstr>Confined Field Trials</vt:lpstr>
      <vt:lpstr>Confined Field Trials</vt:lpstr>
      <vt:lpstr>Confined Field Trials</vt:lpstr>
      <vt:lpstr>Confined Field Trials</vt:lpstr>
      <vt:lpstr>Confined Field Trials</vt:lpstr>
      <vt:lpstr>Confined Field Trials</vt:lpstr>
      <vt:lpstr>Confined Field Trials</vt:lpstr>
      <vt:lpstr>Confined Field Trials</vt:lpstr>
      <vt:lpstr>Confined Field Trials</vt:lpstr>
      <vt:lpstr>Confined Field Trials</vt:lpstr>
      <vt:lpstr>Confined Field Trials</vt:lpstr>
      <vt:lpstr>Confined Field Trials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Plant Product Integrity Research in the Laboratory</dc:title>
  <dc:creator>Eric Van Ausdal</dc:creator>
  <cp:lastModifiedBy>Priscilla Norfleet</cp:lastModifiedBy>
  <cp:revision>109</cp:revision>
  <dcterms:created xsi:type="dcterms:W3CDTF">2018-05-07T13:52:45Z</dcterms:created>
  <dcterms:modified xsi:type="dcterms:W3CDTF">2023-10-02T20:31:47Z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0x010100C922B614AB2EF6408B198623251E303D</vt:lpwstr>
  </property>
  <property fmtid="{D5CDD505-2E9C-101B-9397-08002B2CF9AE}" pid="3" name="Order">
    <vt:r8>521800</vt:r8>
  </property>
  <property fmtid="{D5CDD505-2E9C-101B-9397-08002B2CF9AE}" pid="4" name="TemplateUrl">
    <vt:lpwstr/>
  </property>
  <property fmtid="{D5CDD505-2E9C-101B-9397-08002B2CF9AE}" pid="5" name="ComplianceAssetId">
    <vt:lpwstr/>
  </property>
  <property fmtid="{D5CDD505-2E9C-101B-9397-08002B2CF9AE}" pid="6" name="xd_Signature">
    <vt:bool>false</vt:bool>
  </property>
  <property fmtid="{D5CDD505-2E9C-101B-9397-08002B2CF9AE}" pid="7" name="xd_ProgID">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